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4"/>
    <p:sldMasterId id="2147483648" r:id="rId5"/>
    <p:sldMasterId id="2147483672" r:id="rId6"/>
  </p:sldMasterIdLst>
  <p:notesMasterIdLst>
    <p:notesMasterId r:id="rId22"/>
  </p:notesMasterIdLst>
  <p:sldIdLst>
    <p:sldId id="2147481611" r:id="rId7"/>
    <p:sldId id="2147482252" r:id="rId8"/>
    <p:sldId id="2147482251" r:id="rId9"/>
    <p:sldId id="2147481617" r:id="rId10"/>
    <p:sldId id="2147481618" r:id="rId11"/>
    <p:sldId id="2866" r:id="rId12"/>
    <p:sldId id="2147482249" r:id="rId13"/>
    <p:sldId id="2147482248" r:id="rId14"/>
    <p:sldId id="264" r:id="rId15"/>
    <p:sldId id="422" r:id="rId16"/>
    <p:sldId id="324" r:id="rId17"/>
    <p:sldId id="318" r:id="rId18"/>
    <p:sldId id="2147482253" r:id="rId19"/>
    <p:sldId id="310" r:id="rId20"/>
    <p:sldId id="295" r:id="rId21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B3F826-0F01-636D-CA51-B5B5C4923134}" name="Kim Scott | CONTROLTEK" initials="KS|C" userId="S::Kim.Scott@controltekusa.com::ca8ed16d-7e6d-4556-9347-77f46e4a624d" providerId="AD"/>
  <p188:author id="{AFA25A86-B8FD-1000-E594-FC7C8E1A16C4}" name="Hayley Crozier" initials="HC" userId="S::hayley@sixteenbynine.co.uk::d0648057-79c1-45e1-b0d1-146d26fa262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DC"/>
    <a:srgbClr val="FE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B33F0C-9E17-174E-8F76-D4FDA38966E0}" v="1" dt="2026-05-04T15:35:35.097"/>
    <p1510:client id="{62BF525C-896A-736F-F573-C93636659FC2}" v="7" dt="2026-05-04T15:48:21.472"/>
    <p1510:client id="{846A496B-D9BD-8CC3-9724-5B1466107A61}" v="214" dt="2026-05-05T15:06:53.340"/>
    <p1510:client id="{95535BB4-3D5C-C4FC-A65A-59ADD592E412}" v="6" dt="2026-05-04T14:25:39.0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3A1BA-2B9E-4CC2-8331-4A66AA41C1BA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9D9D3-32F8-4C5C-B22A-60CE509C1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01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9D9D3-32F8-4C5C-B22A-60CE509C12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58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700"/>
              <a:t>Red, White, Blue</a:t>
            </a:r>
          </a:p>
          <a:p>
            <a:r>
              <a:rPr lang="en-US" sz="2700"/>
              <a:t>Peanut Butter &amp; Jelly </a:t>
            </a:r>
          </a:p>
          <a:p>
            <a:r>
              <a:rPr lang="en-US" sz="2700"/>
              <a:t>Generative AI: Predictive Chat GPT is like a creative robot that learns from lots of examples and then uses that knowledge to make new things by itself. </a:t>
            </a:r>
            <a:endParaRPr lang="en-US" sz="2700">
              <a:cs typeface="Calibri"/>
            </a:endParaRPr>
          </a:p>
          <a:p>
            <a:endParaRPr lang="en-US" sz="2700">
              <a:cs typeface="Calibri"/>
            </a:endParaRPr>
          </a:p>
          <a:p>
            <a:endParaRPr lang="en-US" sz="2700"/>
          </a:p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898042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2700">
                <a:solidFill>
                  <a:srgbClr val="1F1F1F"/>
                </a:solidFill>
                <a:latin typeface="Codec Pro"/>
              </a:rPr>
              <a:t>Allows Open AI to show its </a:t>
            </a:r>
            <a:r>
              <a:rPr lang="en-US" sz="2700" b="1">
                <a:solidFill>
                  <a:srgbClr val="1F1F1F"/>
                </a:solidFill>
                <a:latin typeface="Codec Pro"/>
              </a:rPr>
              <a:t>reasoning process step-by-step</a:t>
            </a:r>
            <a:r>
              <a:rPr lang="en-US" sz="2700">
                <a:solidFill>
                  <a:srgbClr val="1F1F1F"/>
                </a:solidFill>
                <a:latin typeface="Codec Pro"/>
              </a:rPr>
              <a:t>, making its interactions more transparent, logical, and explainable, </a:t>
            </a:r>
            <a:r>
              <a:rPr lang="en-US" sz="2700" b="1">
                <a:solidFill>
                  <a:srgbClr val="1F1F1F"/>
                </a:solidFill>
                <a:latin typeface="Codec Pro"/>
              </a:rPr>
              <a:t>moving beyond simple text prediction to structured problem-solving</a:t>
            </a:r>
            <a:r>
              <a:rPr lang="en-US" sz="2700">
                <a:solidFill>
                  <a:srgbClr val="1F1F1F"/>
                </a:solidFill>
                <a:latin typeface="Codec Pro"/>
              </a:rPr>
              <a:t>. </a:t>
            </a:r>
            <a:endParaRPr lang="en-US" sz="2700">
              <a:latin typeface="Codec Pro"/>
            </a:endParaRPr>
          </a:p>
          <a:p>
            <a:endParaRPr lang="en-US" sz="27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605F9-98FE-4B7F-AFC8-A621FE3030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98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3B702-6460-C5FC-1F07-87CB8819F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54B543-749D-DDF5-B869-B123ABAE56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56150" y="327025"/>
            <a:ext cx="3289300" cy="1851025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B141F6-B34A-F485-9378-FA91626AC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0160" y="2426970"/>
            <a:ext cx="10241280" cy="2160271"/>
          </a:xfrm>
        </p:spPr>
        <p:txBody>
          <a:bodyPr/>
          <a:lstStyle/>
          <a:p>
            <a:r>
              <a:rPr lang="en-US" sz="2100" b="1"/>
              <a:t>How AI Agents Work</a:t>
            </a:r>
            <a:br>
              <a:rPr lang="en-US" sz="2100">
                <a:cs typeface="+mn-lt"/>
              </a:rPr>
            </a:br>
            <a:r>
              <a:rPr lang="en-US" sz="2100"/>
              <a:t>Input Processing</a:t>
            </a:r>
            <a:br>
              <a:rPr lang="en-US" sz="2100">
                <a:cs typeface="+mn-lt"/>
              </a:rPr>
            </a:br>
            <a:r>
              <a:rPr lang="en-US" sz="2100"/>
              <a:t>Knowledge Base Integration</a:t>
            </a:r>
            <a:br>
              <a:rPr lang="en-US" sz="2100">
                <a:cs typeface="+mn-lt"/>
              </a:rPr>
            </a:br>
            <a:r>
              <a:rPr lang="en-US" sz="2100"/>
              <a:t>Task Planning</a:t>
            </a:r>
          </a:p>
          <a:p>
            <a:r>
              <a:rPr lang="en-US" sz="2100"/>
              <a:t>Reasoning Engine</a:t>
            </a:r>
            <a:br>
              <a:rPr lang="en-US" sz="2100">
                <a:cs typeface="+mn-lt"/>
              </a:rPr>
            </a:br>
            <a:r>
              <a:rPr lang="en-US" sz="2100"/>
              <a:t>Tool Integration</a:t>
            </a:r>
            <a:br>
              <a:rPr lang="en-US" sz="2100">
                <a:cs typeface="+mn-lt"/>
              </a:rPr>
            </a:br>
            <a:r>
              <a:rPr lang="en-US" sz="2100"/>
              <a:t>Execution Engine</a:t>
            </a:r>
            <a:br>
              <a:rPr lang="en-US" sz="2100">
                <a:cs typeface="+mn-lt"/>
              </a:rPr>
            </a:br>
            <a:r>
              <a:rPr lang="en-US" sz="2100"/>
              <a:t>Response Generation</a:t>
            </a:r>
            <a:br>
              <a:rPr lang="en-US" sz="2100">
                <a:cs typeface="+mn-lt"/>
              </a:rPr>
            </a:br>
            <a:r>
              <a:rPr lang="en-US" sz="2100"/>
              <a:t>System Monitoring</a:t>
            </a:r>
            <a:br>
              <a:rPr lang="en-US" sz="2100">
                <a:cs typeface="+mn-lt"/>
              </a:rPr>
            </a:br>
            <a:r>
              <a:rPr lang="en-US" sz="2100"/>
              <a:t>Security Layer</a:t>
            </a:r>
            <a:br>
              <a:rPr lang="en-US" sz="2100">
                <a:cs typeface="+mn-lt"/>
              </a:rPr>
            </a:br>
            <a:br>
              <a:rPr lang="en-US" sz="2100">
                <a:cs typeface="+mn-lt"/>
              </a:rPr>
            </a:br>
            <a:endParaRPr lang="en-US" sz="21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831FF-5640-475E-D958-4DFBE2EBCA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605F9-98FE-4B7F-AFC8-A621FE3030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84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1CFA9-684C-A6DB-1CFE-9269A06F4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B34460-18AB-0866-521B-3BA7581F26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56150" y="327025"/>
            <a:ext cx="3289300" cy="1851025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DEBFF7-3C77-4DCB-3BEA-EC3148452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0160" y="2426970"/>
            <a:ext cx="10241280" cy="2160271"/>
          </a:xfrm>
        </p:spPr>
        <p:txBody>
          <a:bodyPr/>
          <a:lstStyle/>
          <a:p>
            <a:br>
              <a:rPr lang="en-US" sz="2100" dirty="0">
                <a:cs typeface="+mn-lt"/>
              </a:rPr>
            </a:br>
            <a:br>
              <a:rPr lang="en-US" sz="2100" dirty="0">
                <a:cs typeface="+mn-lt"/>
              </a:rPr>
            </a:br>
            <a:endParaRPr lang="en-US" sz="21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C5916-507A-8319-7721-6EF4F4311D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605F9-98FE-4B7F-AFC8-A621FE3030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93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700"/>
              <a:t>Prompt Engineering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605F9-98FE-4B7F-AFC8-A621FE3030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11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9D9D3-32F8-4C5C-B22A-60CE509C12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14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9D9D3-32F8-4C5C-B22A-60CE509C12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64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9D9D3-32F8-4C5C-B22A-60CE509C12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12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9D9D3-32F8-4C5C-B22A-60CE509C12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29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9D9D3-32F8-4C5C-B22A-60CE509C12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39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9D9D3-32F8-4C5C-B22A-60CE509C12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94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9D9D3-32F8-4C5C-B22A-60CE509C12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6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9D9D3-32F8-4C5C-B22A-60CE509C12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55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/>
              <a:t>Generative AI: Predictive Chat GPT is like a creative robot that learns from lots of examples and then uses that knowledge to make new things by itself. Can create all on its own, using what it has learned.</a:t>
            </a:r>
          </a:p>
          <a:p>
            <a:endParaRPr lang="en-US" sz="1800">
              <a:cs typeface="Calibri"/>
            </a:endParaRPr>
          </a:p>
          <a:p>
            <a:r>
              <a:rPr lang="en-US" sz="1800">
                <a:cs typeface="Calibri"/>
              </a:rPr>
              <a:t>2015 </a:t>
            </a:r>
            <a:r>
              <a:rPr lang="en-US" sz="1800" err="1">
                <a:cs typeface="Calibri"/>
              </a:rPr>
              <a:t>Chatgpt</a:t>
            </a:r>
            <a:r>
              <a:rPr lang="en-US" sz="1800">
                <a:cs typeface="Calibri"/>
              </a:rPr>
              <a:t> – LLM like spell check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605F9-98FE-4B7F-AFC8-A621FE3030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69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1A51EABF-36F9-4DBF-8B00-D68EE8584304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2060" r="50000" b="5789"/>
          <a:stretch/>
        </p:blipFill>
        <p:spPr>
          <a:xfrm>
            <a:off x="8470901" y="-1"/>
            <a:ext cx="3721099" cy="685800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5EFFA1-3DD0-4915-99A6-EDA66C229953}"/>
              </a:ext>
            </a:extLst>
          </p:cNvPr>
          <p:cNvCxnSpPr/>
          <p:nvPr userDrawn="1"/>
        </p:nvCxnSpPr>
        <p:spPr>
          <a:xfrm>
            <a:off x="365125" y="534732"/>
            <a:ext cx="1146016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B82AA45E-F666-44E3-8BEC-7FEECF12B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8" y="822431"/>
            <a:ext cx="11230130" cy="75258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5ED391-E7B2-49D8-89A4-8AAC2DEB92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6277590"/>
            <a:ext cx="1256742" cy="31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47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513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95FA39-AE1B-44B1-9D3C-F41E238D7C83}"/>
              </a:ext>
            </a:extLst>
          </p:cNvPr>
          <p:cNvSpPr/>
          <p:nvPr userDrawn="1"/>
        </p:nvSpPr>
        <p:spPr>
          <a:xfrm>
            <a:off x="8309610" y="1"/>
            <a:ext cx="3882390" cy="6857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5EFFA1-3DD0-4915-99A6-EDA66C229953}"/>
              </a:ext>
            </a:extLst>
          </p:cNvPr>
          <p:cNvCxnSpPr>
            <a:cxnSpLocks/>
          </p:cNvCxnSpPr>
          <p:nvPr userDrawn="1"/>
        </p:nvCxnSpPr>
        <p:spPr>
          <a:xfrm>
            <a:off x="365125" y="534732"/>
            <a:ext cx="1146016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E0750D-E8E8-4162-8376-2355763B0835}"/>
              </a:ext>
            </a:extLst>
          </p:cNvPr>
          <p:cNvCxnSpPr>
            <a:cxnSpLocks/>
          </p:cNvCxnSpPr>
          <p:nvPr userDrawn="1"/>
        </p:nvCxnSpPr>
        <p:spPr>
          <a:xfrm>
            <a:off x="8309610" y="534732"/>
            <a:ext cx="351567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FAF7509C-4726-4311-8D44-CCCAAB8CE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8" y="822431"/>
            <a:ext cx="11230130" cy="75258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2D8BA9-9728-404F-A350-E025D9AEC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6277590"/>
            <a:ext cx="1256742" cy="31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57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DF44E7A-2086-4DE3-96CA-E0E2DB4AF8B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56774" y="4199374"/>
            <a:ext cx="3869296" cy="386929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5EFFA1-3DD0-4915-99A6-EDA66C229953}"/>
              </a:ext>
            </a:extLst>
          </p:cNvPr>
          <p:cNvCxnSpPr>
            <a:cxnSpLocks/>
          </p:cNvCxnSpPr>
          <p:nvPr userDrawn="1"/>
        </p:nvCxnSpPr>
        <p:spPr>
          <a:xfrm>
            <a:off x="365125" y="534732"/>
            <a:ext cx="1146016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8BEE0A34-2D7D-4C87-BECD-58209EDECC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41" y="822432"/>
            <a:ext cx="5561966" cy="759789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2000" b="1"/>
            </a:lvl1pPr>
          </a:lstStyle>
          <a:p>
            <a:r>
              <a:rPr lang="en-GB"/>
              <a:t>PRODUCT NAME</a:t>
            </a:r>
            <a:br>
              <a:rPr lang="en-GB"/>
            </a:b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AA1A27-4AE7-45DA-A0E9-28C70121C7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6277590"/>
            <a:ext cx="1256742" cy="3107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493186-B118-15E1-437A-8381BC8C1758}"/>
              </a:ext>
            </a:extLst>
          </p:cNvPr>
          <p:cNvSpPr/>
          <p:nvPr userDrawn="1"/>
        </p:nvSpPr>
        <p:spPr>
          <a:xfrm>
            <a:off x="366486" y="822432"/>
            <a:ext cx="5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684B4-79FD-A612-0AB1-FF18B21E8D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141" y="2553666"/>
            <a:ext cx="5561966" cy="616426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GB" sz="14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Product description</a:t>
            </a:r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D46244-028C-8B73-9E3C-F891F2CCE0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41" y="3722074"/>
            <a:ext cx="2684298" cy="2438698"/>
          </a:xfrm>
        </p:spPr>
        <p:txBody>
          <a:bodyPr lIns="0" tIns="0" rIns="0" bIns="0">
            <a:noAutofit/>
          </a:bodyPr>
          <a:lstStyle>
            <a:lvl1pPr marL="180000" indent="-180000" algn="l" defTabSz="914400" rtl="0" eaLnBrk="1" latinLnBrk="0" hangingPunct="1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GB" sz="14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  <a:p>
            <a:pPr lvl="0"/>
            <a:r>
              <a:rPr lang="en-US"/>
              <a:t>Bullet 5</a:t>
            </a:r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607AC22-8893-8C08-00BF-2545883A2C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78563" y="822432"/>
            <a:ext cx="5546725" cy="32050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image here</a:t>
            </a:r>
            <a:endParaRPr lang="en-GB"/>
          </a:p>
          <a:p>
            <a:endParaRPr lang="en-GB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800A745-A1F0-3FD0-F0FC-EC377155AA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7809" y="3722073"/>
            <a:ext cx="2684298" cy="2438698"/>
          </a:xfrm>
        </p:spPr>
        <p:txBody>
          <a:bodyPr lIns="0" tIns="0" rIns="0" bIns="0">
            <a:noAutofit/>
          </a:bodyPr>
          <a:lstStyle>
            <a:lvl1pPr marL="180000" indent="-180000" algn="l" defTabSz="914400" rtl="0" eaLnBrk="1" latinLnBrk="0" hangingPunct="1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GB" sz="14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  <a:p>
            <a:pPr lvl="0"/>
            <a:r>
              <a:rPr lang="en-US"/>
              <a:t>Bullet 5</a:t>
            </a:r>
            <a:endParaRPr lang="en-GB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0FE7A6D-FFB7-8DE5-A0BC-C5D5393BA7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141" y="3312829"/>
            <a:ext cx="2684298" cy="289365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14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GB" sz="14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Key benefits: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C48B8EA-4C5E-5DAC-6491-8E5B83DC88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7809" y="3312829"/>
            <a:ext cx="2684298" cy="289365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14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GB" sz="14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Specifications: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ECF27C6-1717-4C7A-A7DE-D608F1F163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125" y="254082"/>
            <a:ext cx="4305300" cy="118800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GB" sz="10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Product specification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2A544BA-6108-10EA-F044-1A0C3D4CFE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076" y="1744705"/>
            <a:ext cx="5561966" cy="616426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1400" b="1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GB" sz="14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Descriptor line</a:t>
            </a:r>
            <a:endParaRPr lang="en-GB"/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509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3620C4-D18F-6C23-DB0A-4323A7FDD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0384-5069-4970-94A5-C45B6B8FBA1B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3288B-C260-E198-A354-912375977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DF685-AB3C-695F-8AAB-01CA4EBD8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84271-94FA-4B39-B4BF-6DC0D9A0A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38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63355" y="1524000"/>
            <a:ext cx="5538201" cy="5334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77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513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5B4741F0-3828-4E46-8DA1-F92245EC5BDF}"/>
              </a:ext>
            </a:extLst>
          </p:cNvPr>
          <p:cNvGrpSpPr/>
          <p:nvPr userDrawn="1"/>
        </p:nvGrpSpPr>
        <p:grpSpPr>
          <a:xfrm>
            <a:off x="5080324" y="-987617"/>
            <a:ext cx="9210326" cy="9210326"/>
            <a:chOff x="5014359" y="-660400"/>
            <a:chExt cx="8509000" cy="8509000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4F80DC4-61AD-4778-A6CF-28723B671E32}"/>
                </a:ext>
              </a:extLst>
            </p:cNvPr>
            <p:cNvSpPr/>
            <p:nvPr/>
          </p:nvSpPr>
          <p:spPr>
            <a:xfrm>
              <a:off x="9007897" y="3200400"/>
              <a:ext cx="521925" cy="520700"/>
            </a:xfrm>
            <a:prstGeom prst="ellipse">
              <a:avLst/>
            </a:prstGeom>
            <a:solidFill>
              <a:srgbClr val="F2F6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7A845CA2-D3C8-4E96-AE9E-72BC65C12AA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014359" y="-660400"/>
              <a:ext cx="8509000" cy="8509000"/>
            </a:xfrm>
            <a:prstGeom prst="rect">
              <a:avLst/>
            </a:prstGeom>
          </p:spPr>
        </p:pic>
      </p:grp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AD0E8A5E-23D4-402A-B0C6-8CD64724B331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6509570" y="441629"/>
            <a:ext cx="6351650" cy="635165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en-GB" dirty="0"/>
            </a:lvl1pPr>
          </a:lstStyle>
          <a:p>
            <a:pPr marL="228600" lvl="0" indent="-228600" algn="ctr"/>
            <a:r>
              <a:rPr lang="en-US"/>
              <a:t>Add video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582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10000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Rot by="5400000">
                                      <p:cBhvr>
                                        <p:cTn id="6" dur="21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3620C4-D18F-6C23-DB0A-4323A7FDD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0384-5069-4970-94A5-C45B6B8FBA1B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3288B-C260-E198-A354-912375977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DF685-AB3C-695F-8AAB-01CA4EBD8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84271-94FA-4B39-B4BF-6DC0D9A0A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51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9702D45-FF91-43F7-785F-7301F4EA90A7}"/>
              </a:ext>
            </a:extLst>
          </p:cNvPr>
          <p:cNvSpPr txBox="1">
            <a:spLocks/>
          </p:cNvSpPr>
          <p:nvPr/>
        </p:nvSpPr>
        <p:spPr>
          <a:xfrm>
            <a:off x="9252235" y="6218945"/>
            <a:ext cx="2587295" cy="532759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50452341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1A51EABF-36F9-4DBF-8B00-D68EE8584304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2060" r="50000" b="5789"/>
          <a:stretch/>
        </p:blipFill>
        <p:spPr>
          <a:xfrm>
            <a:off x="8470901" y="-1"/>
            <a:ext cx="3721099" cy="685800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5EFFA1-3DD0-4915-99A6-EDA66C229953}"/>
              </a:ext>
            </a:extLst>
          </p:cNvPr>
          <p:cNvCxnSpPr/>
          <p:nvPr userDrawn="1"/>
        </p:nvCxnSpPr>
        <p:spPr>
          <a:xfrm>
            <a:off x="365125" y="534732"/>
            <a:ext cx="1146016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B82AA45E-F666-44E3-8BEC-7FEECF12B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8" y="822431"/>
            <a:ext cx="11230130" cy="75258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447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1A51EABF-36F9-4DBF-8B00-D68EE8584304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2060" r="50000" b="5789"/>
          <a:stretch/>
        </p:blipFill>
        <p:spPr>
          <a:xfrm>
            <a:off x="8470901" y="-1"/>
            <a:ext cx="3721099" cy="685800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5EFFA1-3DD0-4915-99A6-EDA66C229953}"/>
              </a:ext>
            </a:extLst>
          </p:cNvPr>
          <p:cNvCxnSpPr/>
          <p:nvPr userDrawn="1"/>
        </p:nvCxnSpPr>
        <p:spPr>
          <a:xfrm>
            <a:off x="365125" y="534732"/>
            <a:ext cx="1146016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B82AA45E-F666-44E3-8BEC-7FEECF12B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8" y="822431"/>
            <a:ext cx="11230130" cy="75258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5ED391-E7B2-49D8-89A4-8AAC2DEB92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6277590"/>
            <a:ext cx="1256742" cy="31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9C8E4EF-7337-44CE-8D3B-A30E33F04DC7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601" r="35819" b="11358"/>
          <a:stretch/>
        </p:blipFill>
        <p:spPr>
          <a:xfrm rot="16200000">
            <a:off x="9239644" y="-462760"/>
            <a:ext cx="2489597" cy="3415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C31F5F-D8CB-4FFC-9EBC-2E91163CD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8" y="822431"/>
            <a:ext cx="11230130" cy="75258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5EFFA1-3DD0-4915-99A6-EDA66C229953}"/>
              </a:ext>
            </a:extLst>
          </p:cNvPr>
          <p:cNvCxnSpPr/>
          <p:nvPr userDrawn="1"/>
        </p:nvCxnSpPr>
        <p:spPr>
          <a:xfrm>
            <a:off x="365125" y="534732"/>
            <a:ext cx="1146016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382F718-1D99-4C54-A946-46B71B9439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6277590"/>
            <a:ext cx="1256742" cy="31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40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31F5F-D8CB-4FFC-9EBC-2E91163CD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8" y="822431"/>
            <a:ext cx="11230130" cy="75258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5EFFA1-3DD0-4915-99A6-EDA66C229953}"/>
              </a:ext>
            </a:extLst>
          </p:cNvPr>
          <p:cNvCxnSpPr/>
          <p:nvPr userDrawn="1"/>
        </p:nvCxnSpPr>
        <p:spPr>
          <a:xfrm>
            <a:off x="365125" y="534732"/>
            <a:ext cx="1146016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49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2C1836-68AF-4492-BE9F-4021CEF5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CDB46-DC89-4D58-9493-7C6E860D6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D7E51-1514-4256-AFC1-45D9C70E3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AC416-40A4-44FB-B77B-CC0EF5E224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48AB1-2F41-4167-B706-7FE161407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626BB-BD89-4A6B-89A4-7FCC257B53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09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3657" r:id="rId2"/>
    <p:sldLayoutId id="2147484347" r:id="rId3"/>
    <p:sldLayoutId id="2147484349" r:id="rId4"/>
    <p:sldLayoutId id="2147484350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30" userDrawn="1">
          <p15:clr>
            <a:srgbClr val="F26B43"/>
          </p15:clr>
        </p15:guide>
        <p15:guide id="4" pos="3724" userDrawn="1">
          <p15:clr>
            <a:srgbClr val="F26B43"/>
          </p15:clr>
        </p15:guide>
        <p15:guide id="5" pos="3955" userDrawn="1">
          <p15:clr>
            <a:srgbClr val="F26B43"/>
          </p15:clr>
        </p15:guide>
        <p15:guide id="6" pos="7449" userDrawn="1">
          <p15:clr>
            <a:srgbClr val="F26B43"/>
          </p15:clr>
        </p15:guide>
        <p15:guide id="7" orient="horz" userDrawn="1">
          <p15:clr>
            <a:srgbClr val="F26B43"/>
          </p15:clr>
        </p15:guide>
        <p15:guide id="8" orient="horz" pos="4320" userDrawn="1">
          <p15:clr>
            <a:srgbClr val="F26B43"/>
          </p15:clr>
        </p15:guide>
        <p15:guide id="9" orient="horz" pos="230" userDrawn="1">
          <p15:clr>
            <a:srgbClr val="F26B43"/>
          </p15:clr>
        </p15:guide>
        <p15:guide id="10" orient="horz" pos="408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2C1836-68AF-4492-BE9F-4021CEF5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CDB46-DC89-4D58-9493-7C6E860D6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D7E51-1514-4256-AFC1-45D9C70E3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FEAD1-8EA4-4CCC-A790-1C397AE97908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AC416-40A4-44FB-B77B-CC0EF5E224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48AB1-2F41-4167-B706-7FE161407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626BB-BD89-4A6B-89A4-7FCC257B53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09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4345" r:id="rId2"/>
    <p:sldLayoutId id="2147483658" r:id="rId3"/>
    <p:sldLayoutId id="2147483668" r:id="rId4"/>
    <p:sldLayoutId id="2147484340" r:id="rId5"/>
    <p:sldLayoutId id="2147483662" r:id="rId6"/>
    <p:sldLayoutId id="2147484346" r:id="rId7"/>
    <p:sldLayoutId id="214748434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30" userDrawn="1">
          <p15:clr>
            <a:srgbClr val="F26B43"/>
          </p15:clr>
        </p15:guide>
        <p15:guide id="4" pos="3724" userDrawn="1">
          <p15:clr>
            <a:srgbClr val="F26B43"/>
          </p15:clr>
        </p15:guide>
        <p15:guide id="5" pos="3955" userDrawn="1">
          <p15:clr>
            <a:srgbClr val="F26B43"/>
          </p15:clr>
        </p15:guide>
        <p15:guide id="6" pos="7449" userDrawn="1">
          <p15:clr>
            <a:srgbClr val="F26B43"/>
          </p15:clr>
        </p15:guide>
        <p15:guide id="7" orient="horz" userDrawn="1">
          <p15:clr>
            <a:srgbClr val="F26B43"/>
          </p15:clr>
        </p15:guide>
        <p15:guide id="8" orient="horz" pos="4320" userDrawn="1">
          <p15:clr>
            <a:srgbClr val="F26B43"/>
          </p15:clr>
        </p15:guide>
        <p15:guide id="9" orient="horz" pos="230" userDrawn="1">
          <p15:clr>
            <a:srgbClr val="F26B43"/>
          </p15:clr>
        </p15:guide>
        <p15:guide id="10" orient="horz" pos="408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126AFF-0EE5-4B7C-90E1-9AC74EE3DA5F}"/>
              </a:ext>
            </a:extLst>
          </p:cNvPr>
          <p:cNvSpPr txBox="1"/>
          <p:nvPr userDrawn="1"/>
        </p:nvSpPr>
        <p:spPr>
          <a:xfrm>
            <a:off x="5962940" y="6431079"/>
            <a:ext cx="3103967" cy="28005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en-US" sz="1100">
                <a:solidFill>
                  <a:srgbClr val="58595B"/>
                </a:solidFill>
                <a:latin typeface="Franklin Gothic Book" panose="020B0503020102020204" pitchFamily="34" charset="0"/>
                <a:ea typeface="Lato" pitchFamily="34" charset="0"/>
                <a:cs typeface="Lato" pitchFamily="34" charset="0"/>
              </a:rPr>
              <a:t>controltekusa.com   |  T  888.808.6970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0F503C-5692-4324-AF6B-AC92757A3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77" y="6294500"/>
            <a:ext cx="1460537" cy="36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8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sv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svg"/><Relationship Id="rId14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hyperlink" Target="https://content.controltekusa.com/microsoft-copilot-prompt-guide-for-ap-professional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1047B6E-C9B4-DBB7-D526-5EC948761DB3}"/>
              </a:ext>
            </a:extLst>
          </p:cNvPr>
          <p:cNvSpPr txBox="1">
            <a:spLocks/>
          </p:cNvSpPr>
          <p:nvPr/>
        </p:nvSpPr>
        <p:spPr>
          <a:xfrm>
            <a:off x="595157" y="3001146"/>
            <a:ext cx="4419201" cy="137708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EAS Solutions for</a:t>
            </a:r>
            <a:br>
              <a:rPr kumimoji="0" lang="en-US" sz="3000" b="1" i="0" u="none" strike="noStrike" kern="120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</a:br>
            <a:r>
              <a:rPr lang="en-US" sz="3000" b="1">
                <a:solidFill>
                  <a:schemeClr val="tx2"/>
                </a:solidFill>
                <a:latin typeface="Lato"/>
              </a:rPr>
              <a:t>Essilor </a:t>
            </a:r>
            <a:r>
              <a:rPr kumimoji="0" lang="en-US" sz="3000" b="1" i="0" u="none" strike="noStrike" kern="120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Luxottica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Lato"/>
              <a:ea typeface="+mj-ea"/>
              <a:cs typeface="+mj-cs"/>
            </a:endParaRPr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D7D20C80-4D3E-AAA2-F0C7-7DCB01725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7" y="841216"/>
            <a:ext cx="3468843" cy="858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C892CF-3C1A-3B46-3F6E-2D083F5EA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133"/>
          <a:stretch/>
        </p:blipFill>
        <p:spPr>
          <a:xfrm>
            <a:off x="6388101" y="326936"/>
            <a:ext cx="6591299" cy="65912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5615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BC738-FE6B-A2EE-48BD-6AEA9F354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40D6564-88FF-FBF5-7DB5-4518623D87C4}"/>
              </a:ext>
            </a:extLst>
          </p:cNvPr>
          <p:cNvSpPr/>
          <p:nvPr/>
        </p:nvSpPr>
        <p:spPr>
          <a:xfrm>
            <a:off x="870355" y="4801331"/>
            <a:ext cx="5483928" cy="18730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922A6C-8FC8-B411-CCF6-3833C06E556A}"/>
              </a:ext>
            </a:extLst>
          </p:cNvPr>
          <p:cNvSpPr/>
          <p:nvPr/>
        </p:nvSpPr>
        <p:spPr>
          <a:xfrm>
            <a:off x="8323771" y="4810785"/>
            <a:ext cx="2675664" cy="18730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C2D253A-77EB-D689-7685-8A0073663102}"/>
              </a:ext>
            </a:extLst>
          </p:cNvPr>
          <p:cNvSpPr/>
          <p:nvPr/>
        </p:nvSpPr>
        <p:spPr>
          <a:xfrm>
            <a:off x="8465783" y="1512797"/>
            <a:ext cx="2102267" cy="57921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7D079A-6CA1-A058-ABD2-97FAF12AFFFC}"/>
              </a:ext>
            </a:extLst>
          </p:cNvPr>
          <p:cNvSpPr/>
          <p:nvPr/>
        </p:nvSpPr>
        <p:spPr>
          <a:xfrm>
            <a:off x="4943172" y="1502275"/>
            <a:ext cx="2102267" cy="579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85ABAC-09E7-2655-34AE-0DF27039A4AE}"/>
              </a:ext>
            </a:extLst>
          </p:cNvPr>
          <p:cNvSpPr/>
          <p:nvPr/>
        </p:nvSpPr>
        <p:spPr>
          <a:xfrm>
            <a:off x="1806812" y="1515991"/>
            <a:ext cx="1670494" cy="57921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3EAC83F3-1C0A-AFF2-23E4-DC35BC101A85}"/>
              </a:ext>
            </a:extLst>
          </p:cNvPr>
          <p:cNvSpPr/>
          <p:nvPr/>
        </p:nvSpPr>
        <p:spPr>
          <a:xfrm>
            <a:off x="2170897" y="1537303"/>
            <a:ext cx="1146660" cy="4924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200" b="1" spc="-32">
                <a:solidFill>
                  <a:schemeClr val="bg1"/>
                </a:solidFill>
                <a:latin typeface="Codec Pro"/>
                <a:ea typeface="Lato"/>
                <a:cs typeface="Lato"/>
              </a:rPr>
              <a:t>Input</a:t>
            </a:r>
            <a:endParaRPr lang="en-US" sz="3200">
              <a:solidFill>
                <a:schemeClr val="bg1"/>
              </a:solidFill>
              <a:latin typeface="Codec Pro"/>
            </a:endParaRPr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1517ABB7-52CF-0C4A-B26E-E0F39044C323}"/>
              </a:ext>
            </a:extLst>
          </p:cNvPr>
          <p:cNvSpPr/>
          <p:nvPr/>
        </p:nvSpPr>
        <p:spPr>
          <a:xfrm>
            <a:off x="5222152" y="1536177"/>
            <a:ext cx="1525289" cy="4924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200" b="1" spc="-32">
                <a:solidFill>
                  <a:schemeClr val="bg1"/>
                </a:solidFill>
                <a:latin typeface="Codec Pro"/>
                <a:ea typeface="Lato" pitchFamily="34" charset="-122"/>
                <a:cs typeface="Lato" pitchFamily="34" charset="-120"/>
              </a:rPr>
              <a:t>AI Model</a:t>
            </a:r>
            <a:endParaRPr lang="en-US" sz="3200">
              <a:solidFill>
                <a:schemeClr val="bg1"/>
              </a:solidFill>
              <a:latin typeface="Codec Pro"/>
            </a:endParaRPr>
          </a:p>
        </p:txBody>
      </p:sp>
      <p:sp>
        <p:nvSpPr>
          <p:cNvPr id="13" name="Text 3">
            <a:extLst>
              <a:ext uri="{FF2B5EF4-FFF2-40B4-BE49-F238E27FC236}">
                <a16:creationId xmlns:a16="http://schemas.microsoft.com/office/drawing/2014/main" id="{EB6EC839-0BE9-A426-CE2E-8AD9310EDC06}"/>
              </a:ext>
            </a:extLst>
          </p:cNvPr>
          <p:cNvSpPr/>
          <p:nvPr/>
        </p:nvSpPr>
        <p:spPr>
          <a:xfrm>
            <a:off x="8918483" y="1539894"/>
            <a:ext cx="1365308" cy="4924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200" b="1" spc="-32">
                <a:solidFill>
                  <a:schemeClr val="bg1"/>
                </a:solidFill>
                <a:latin typeface="Codec Pro"/>
                <a:ea typeface="Lato" pitchFamily="34" charset="-122"/>
                <a:cs typeface="Lato" pitchFamily="34" charset="-120"/>
              </a:rPr>
              <a:t>Output</a:t>
            </a:r>
            <a:endParaRPr lang="en-US" sz="3200">
              <a:solidFill>
                <a:schemeClr val="bg1"/>
              </a:solidFill>
              <a:latin typeface="Codec Pro"/>
            </a:endParaRPr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E4836E2E-4FE9-5685-A91B-03D7E6696362}"/>
              </a:ext>
            </a:extLst>
          </p:cNvPr>
          <p:cNvSpPr/>
          <p:nvPr/>
        </p:nvSpPr>
        <p:spPr>
          <a:xfrm>
            <a:off x="1004398" y="4870338"/>
            <a:ext cx="7786523" cy="165147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en-US" sz="2000" b="1">
                <a:solidFill>
                  <a:schemeClr val="bg1"/>
                </a:solidFill>
                <a:latin typeface="Codec Pro"/>
                <a:ea typeface="Lato" pitchFamily="34" charset="-122"/>
                <a:cs typeface="Lato" pitchFamily="34" charset="-120"/>
              </a:rPr>
              <a:t>Prompt:</a:t>
            </a:r>
            <a:endParaRPr lang="en-US" sz="2000">
              <a:solidFill>
                <a:schemeClr val="bg1"/>
              </a:solidFill>
              <a:latin typeface="Codec Pro"/>
            </a:endParaRPr>
          </a:p>
          <a:p>
            <a:pPr>
              <a:lnSpc>
                <a:spcPts val="2560"/>
              </a:lnSpc>
            </a:pPr>
            <a:r>
              <a:rPr lang="en-US" sz="2000">
                <a:solidFill>
                  <a:schemeClr val="bg1"/>
                </a:solidFill>
                <a:latin typeface="Codec Pro"/>
                <a:ea typeface="Lato" pitchFamily="34" charset="-122"/>
                <a:cs typeface="Lato" pitchFamily="34" charset="-120"/>
              </a:rPr>
              <a:t>Write me a blog post on . . .</a:t>
            </a:r>
            <a:endParaRPr lang="en-US" sz="2000">
              <a:solidFill>
                <a:schemeClr val="bg1"/>
              </a:solidFill>
              <a:latin typeface="Codec Pro"/>
            </a:endParaRPr>
          </a:p>
          <a:p>
            <a:pPr>
              <a:lnSpc>
                <a:spcPts val="2560"/>
              </a:lnSpc>
            </a:pPr>
            <a:r>
              <a:rPr lang="en-US" sz="2000">
                <a:solidFill>
                  <a:schemeClr val="bg1"/>
                </a:solidFill>
                <a:latin typeface="Codec Pro"/>
                <a:ea typeface="Lato" pitchFamily="34" charset="-122"/>
                <a:cs typeface="Lato" pitchFamily="34" charset="-120"/>
              </a:rPr>
              <a:t>Create a new song in the style of . . .</a:t>
            </a:r>
            <a:endParaRPr lang="en-US" sz="2000">
              <a:solidFill>
                <a:schemeClr val="bg1"/>
              </a:solidFill>
              <a:latin typeface="Codec Pro"/>
            </a:endParaRPr>
          </a:p>
          <a:p>
            <a:pPr>
              <a:lnSpc>
                <a:spcPts val="2560"/>
              </a:lnSpc>
            </a:pPr>
            <a:r>
              <a:rPr lang="en-US" sz="2000">
                <a:solidFill>
                  <a:schemeClr val="bg1"/>
                </a:solidFill>
                <a:latin typeface="Codec Pro"/>
                <a:ea typeface="Lato" pitchFamily="34" charset="-122"/>
                <a:cs typeface="Lato" pitchFamily="34" charset="-120"/>
              </a:rPr>
              <a:t>Write code to do . . .</a:t>
            </a:r>
            <a:endParaRPr lang="en-US" sz="2000">
              <a:solidFill>
                <a:schemeClr val="bg1"/>
              </a:solidFill>
              <a:latin typeface="Codec Pro"/>
            </a:endParaRPr>
          </a:p>
          <a:p>
            <a:pPr>
              <a:lnSpc>
                <a:spcPts val="2560"/>
              </a:lnSpc>
            </a:pPr>
            <a:r>
              <a:rPr lang="en-US" sz="2000">
                <a:solidFill>
                  <a:schemeClr val="bg1"/>
                </a:solidFill>
                <a:latin typeface="Codec Pro"/>
                <a:ea typeface="Lato" pitchFamily="34" charset="-122"/>
                <a:cs typeface="Lato" pitchFamily="34" charset="-120"/>
              </a:rPr>
              <a:t>Create a picture of a cat wearing a baseball hat. . .</a:t>
            </a:r>
            <a:endParaRPr lang="en-US" sz="2000">
              <a:solidFill>
                <a:schemeClr val="bg1"/>
              </a:solidFill>
              <a:latin typeface="Codec Pro"/>
            </a:endParaRPr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0C9E9CA2-01B2-3F4C-5F96-A47B42290DFE}"/>
              </a:ext>
            </a:extLst>
          </p:cNvPr>
          <p:cNvSpPr/>
          <p:nvPr/>
        </p:nvSpPr>
        <p:spPr>
          <a:xfrm>
            <a:off x="2439559" y="2896984"/>
            <a:ext cx="352661" cy="29072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en-US" sz="1200" b="1">
                <a:solidFill>
                  <a:srgbClr val="545465"/>
                </a:solidFill>
                <a:latin typeface="Codec Pro"/>
                <a:ea typeface="Lato" pitchFamily="34" charset="-122"/>
                <a:cs typeface="Lato" pitchFamily="34" charset="-120"/>
              </a:rPr>
              <a:t>Email</a:t>
            </a:r>
            <a:endParaRPr lang="en-US" sz="1200">
              <a:latin typeface="Codec Pro"/>
            </a:endParaRPr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174C784F-D7D7-931A-9C64-E031326915DE}"/>
              </a:ext>
            </a:extLst>
          </p:cNvPr>
          <p:cNvSpPr/>
          <p:nvPr/>
        </p:nvSpPr>
        <p:spPr>
          <a:xfrm>
            <a:off x="2247230" y="3858533"/>
            <a:ext cx="737318" cy="29072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en-US" sz="1200" b="1">
                <a:solidFill>
                  <a:srgbClr val="545465"/>
                </a:solidFill>
                <a:latin typeface="Codec Pro"/>
                <a:ea typeface="Lato" pitchFamily="34" charset="-122"/>
                <a:cs typeface="Lato" pitchFamily="34" charset="-120"/>
              </a:rPr>
              <a:t>Transaction</a:t>
            </a:r>
            <a:endParaRPr lang="en-US" sz="1200">
              <a:latin typeface="Codec Pro"/>
            </a:endParaRPr>
          </a:p>
        </p:txBody>
      </p:sp>
      <p:sp>
        <p:nvSpPr>
          <p:cNvPr id="15" name="Text 2">
            <a:extLst>
              <a:ext uri="{FF2B5EF4-FFF2-40B4-BE49-F238E27FC236}">
                <a16:creationId xmlns:a16="http://schemas.microsoft.com/office/drawing/2014/main" id="{D7AC6932-D4D5-1AC5-E171-21CF363846A2}"/>
              </a:ext>
            </a:extLst>
          </p:cNvPr>
          <p:cNvSpPr/>
          <p:nvPr/>
        </p:nvSpPr>
        <p:spPr>
          <a:xfrm>
            <a:off x="5671864" y="2912135"/>
            <a:ext cx="478016" cy="21544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sz="1400" b="1" spc="-32">
                <a:solidFill>
                  <a:srgbClr val="2B2A35"/>
                </a:solidFill>
                <a:latin typeface="Codec Pro"/>
                <a:ea typeface="Lato" pitchFamily="34" charset="-122"/>
                <a:cs typeface="Lato" pitchFamily="34" charset="-120"/>
              </a:rPr>
              <a:t>Spam?</a:t>
            </a:r>
            <a:endParaRPr lang="en-US" sz="1400">
              <a:latin typeface="Codec Pro"/>
            </a:endParaRPr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157D10A4-56F7-8D44-EF67-31E44169C5FD}"/>
              </a:ext>
            </a:extLst>
          </p:cNvPr>
          <p:cNvSpPr/>
          <p:nvPr/>
        </p:nvSpPr>
        <p:spPr>
          <a:xfrm>
            <a:off x="9347575" y="2950011"/>
            <a:ext cx="338682" cy="1846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sz="1200" b="1" spc="-32">
                <a:solidFill>
                  <a:srgbClr val="2B2A35"/>
                </a:solidFill>
                <a:latin typeface="Codec Pro"/>
                <a:ea typeface="Lato" pitchFamily="34" charset="-122"/>
                <a:cs typeface="Lato" pitchFamily="34" charset="-120"/>
              </a:rPr>
              <a:t>Inbox</a:t>
            </a:r>
            <a:endParaRPr lang="en-US" sz="1200">
              <a:latin typeface="Codec Pro"/>
            </a:endParaRP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FA979A5C-6563-9CC0-5E1E-41AB350EC8BB}"/>
              </a:ext>
            </a:extLst>
          </p:cNvPr>
          <p:cNvSpPr/>
          <p:nvPr/>
        </p:nvSpPr>
        <p:spPr>
          <a:xfrm>
            <a:off x="9040669" y="3964588"/>
            <a:ext cx="1023165" cy="1846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sz="1200" b="1" spc="-32">
                <a:solidFill>
                  <a:srgbClr val="2B2A35"/>
                </a:solidFill>
                <a:latin typeface="Codec Pro"/>
                <a:ea typeface="Lato" pitchFamily="34" charset="-122"/>
                <a:cs typeface="Lato" pitchFamily="34" charset="-120"/>
              </a:rPr>
              <a:t>Approve/Decline</a:t>
            </a:r>
            <a:endParaRPr lang="en-US" sz="1200">
              <a:latin typeface="Codec Pro"/>
            </a:endParaRPr>
          </a:p>
        </p:txBody>
      </p:sp>
      <p:sp>
        <p:nvSpPr>
          <p:cNvPr id="26" name="TextBox 30">
            <a:extLst>
              <a:ext uri="{FF2B5EF4-FFF2-40B4-BE49-F238E27FC236}">
                <a16:creationId xmlns:a16="http://schemas.microsoft.com/office/drawing/2014/main" id="{FA3283DE-A80A-F463-CA48-1A712908CC2F}"/>
              </a:ext>
            </a:extLst>
          </p:cNvPr>
          <p:cNvSpPr txBox="1"/>
          <p:nvPr/>
        </p:nvSpPr>
        <p:spPr>
          <a:xfrm>
            <a:off x="685800" y="533400"/>
            <a:ext cx="7923245" cy="721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74"/>
              </a:lnSpc>
              <a:spcBef>
                <a:spcPct val="0"/>
              </a:spcBef>
            </a:pPr>
            <a:r>
              <a:rPr lang="en-US" sz="4267" b="1">
                <a:solidFill>
                  <a:srgbClr val="3A3E46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Generative AI</a:t>
            </a: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C8FA6CD9-34D6-2927-5BCF-6760C4C91F9C}"/>
              </a:ext>
            </a:extLst>
          </p:cNvPr>
          <p:cNvSpPr/>
          <p:nvPr/>
        </p:nvSpPr>
        <p:spPr>
          <a:xfrm>
            <a:off x="7412711" y="1690625"/>
            <a:ext cx="685800" cy="240958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Graphic 38" descr="Email with solid fill">
            <a:extLst>
              <a:ext uri="{FF2B5EF4-FFF2-40B4-BE49-F238E27FC236}">
                <a16:creationId xmlns:a16="http://schemas.microsoft.com/office/drawing/2014/main" id="{2F7669CF-83E4-7C50-970D-96177ADABB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2099" y="2453892"/>
            <a:ext cx="457200" cy="457200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C97B461-270E-D366-B9D6-166FA76E5E7B}"/>
              </a:ext>
            </a:extLst>
          </p:cNvPr>
          <p:cNvCxnSpPr/>
          <p:nvPr/>
        </p:nvCxnSpPr>
        <p:spPr>
          <a:xfrm>
            <a:off x="3570071" y="2813245"/>
            <a:ext cx="14658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5" name="Graphic 44" descr="Warning with solid fill">
            <a:extLst>
              <a:ext uri="{FF2B5EF4-FFF2-40B4-BE49-F238E27FC236}">
                <a16:creationId xmlns:a16="http://schemas.microsoft.com/office/drawing/2014/main" id="{B3DEF01A-D502-6EFF-BB6F-226CB9A683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3349" y="2359314"/>
            <a:ext cx="535047" cy="535047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72A4E1F-8B58-BBB4-F971-3C039A22B83E}"/>
              </a:ext>
            </a:extLst>
          </p:cNvPr>
          <p:cNvCxnSpPr/>
          <p:nvPr/>
        </p:nvCxnSpPr>
        <p:spPr>
          <a:xfrm>
            <a:off x="6992012" y="2784009"/>
            <a:ext cx="14658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8" name="Graphic 47" descr="Inbox Check with solid fill">
            <a:extLst>
              <a:ext uri="{FF2B5EF4-FFF2-40B4-BE49-F238E27FC236}">
                <a16:creationId xmlns:a16="http://schemas.microsoft.com/office/drawing/2014/main" id="{7CDF9E31-20DF-A108-68D0-BF93D94A28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2935" y="2311128"/>
            <a:ext cx="636090" cy="636090"/>
          </a:xfrm>
          <a:prstGeom prst="rect">
            <a:avLst/>
          </a:prstGeom>
        </p:spPr>
      </p:pic>
      <p:pic>
        <p:nvPicPr>
          <p:cNvPr id="50" name="Graphic 49" descr="Transfer with solid fill">
            <a:extLst>
              <a:ext uri="{FF2B5EF4-FFF2-40B4-BE49-F238E27FC236}">
                <a16:creationId xmlns:a16="http://schemas.microsoft.com/office/drawing/2014/main" id="{312370E0-F829-7538-9741-6430953845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92903" y="3581920"/>
            <a:ext cx="367981" cy="367981"/>
          </a:xfrm>
          <a:prstGeom prst="rect">
            <a:avLst/>
          </a:prstGeom>
        </p:spPr>
      </p:pic>
      <p:pic>
        <p:nvPicPr>
          <p:cNvPr id="52" name="Graphic 51" descr="Money with solid fill">
            <a:extLst>
              <a:ext uri="{FF2B5EF4-FFF2-40B4-BE49-F238E27FC236}">
                <a16:creationId xmlns:a16="http://schemas.microsoft.com/office/drawing/2014/main" id="{97861C3E-D7CF-27C7-B02D-0C7B8A8826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40983" y="3472977"/>
            <a:ext cx="439520" cy="457200"/>
          </a:xfrm>
          <a:prstGeom prst="rect">
            <a:avLst/>
          </a:prstGeom>
        </p:spPr>
      </p:pic>
      <p:pic>
        <p:nvPicPr>
          <p:cNvPr id="55" name="Picture 54" descr="A black and white icon of a person with a hat and a dollar sign&#10;&#10;AI-generated content may be incorrect.">
            <a:extLst>
              <a:ext uri="{FF2B5EF4-FFF2-40B4-BE49-F238E27FC236}">
                <a16:creationId xmlns:a16="http://schemas.microsoft.com/office/drawing/2014/main" id="{C1FF1C67-13A7-3175-7996-AB7CC71AED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913" y="3370596"/>
            <a:ext cx="658362" cy="658362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A8AE5E7-6595-16A9-446F-C53F9A69454F}"/>
              </a:ext>
            </a:extLst>
          </p:cNvPr>
          <p:cNvCxnSpPr/>
          <p:nvPr/>
        </p:nvCxnSpPr>
        <p:spPr>
          <a:xfrm>
            <a:off x="3570071" y="3787280"/>
            <a:ext cx="14658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 2">
            <a:extLst>
              <a:ext uri="{FF2B5EF4-FFF2-40B4-BE49-F238E27FC236}">
                <a16:creationId xmlns:a16="http://schemas.microsoft.com/office/drawing/2014/main" id="{B6A78BBD-297C-5FD7-290F-3C590BE3CD2D}"/>
              </a:ext>
            </a:extLst>
          </p:cNvPr>
          <p:cNvSpPr/>
          <p:nvPr/>
        </p:nvSpPr>
        <p:spPr>
          <a:xfrm>
            <a:off x="5706072" y="4003893"/>
            <a:ext cx="409599" cy="1846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sz="1200" b="1" spc="-32">
                <a:solidFill>
                  <a:srgbClr val="2B2A35"/>
                </a:solidFill>
                <a:latin typeface="Codec Pro"/>
                <a:ea typeface="Lato" pitchFamily="34" charset="-122"/>
                <a:cs typeface="Lato" pitchFamily="34" charset="-120"/>
              </a:rPr>
              <a:t>Fraud?</a:t>
            </a:r>
            <a:endParaRPr lang="en-US" sz="1200">
              <a:latin typeface="Codec Pro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C0F6611-CA73-9ED4-9744-F980B6E0EE9E}"/>
              </a:ext>
            </a:extLst>
          </p:cNvPr>
          <p:cNvCxnSpPr/>
          <p:nvPr/>
        </p:nvCxnSpPr>
        <p:spPr>
          <a:xfrm>
            <a:off x="6992012" y="3765910"/>
            <a:ext cx="14658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8" name="Graphic 57" descr="Checkmark with solid fill">
            <a:extLst>
              <a:ext uri="{FF2B5EF4-FFF2-40B4-BE49-F238E27FC236}">
                <a16:creationId xmlns:a16="http://schemas.microsoft.com/office/drawing/2014/main" id="{4A593A4D-EEB9-8CF2-AFC9-ECCBC52387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34759" y="3521000"/>
            <a:ext cx="364528" cy="364528"/>
          </a:xfrm>
          <a:prstGeom prst="rect">
            <a:avLst/>
          </a:prstGeom>
        </p:spPr>
      </p:pic>
      <p:pic>
        <p:nvPicPr>
          <p:cNvPr id="60" name="Graphic 59" descr="Add with solid fill">
            <a:extLst>
              <a:ext uri="{FF2B5EF4-FFF2-40B4-BE49-F238E27FC236}">
                <a16:creationId xmlns:a16="http://schemas.microsoft.com/office/drawing/2014/main" id="{B3DFFCE1-66C0-8289-71CF-D1884438EC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683552">
            <a:off x="9574407" y="3507319"/>
            <a:ext cx="405458" cy="405458"/>
          </a:xfrm>
          <a:prstGeom prst="rect">
            <a:avLst/>
          </a:prstGeom>
        </p:spPr>
      </p:pic>
      <p:sp>
        <p:nvSpPr>
          <p:cNvPr id="68" name="Right Arrow 67">
            <a:extLst>
              <a:ext uri="{FF2B5EF4-FFF2-40B4-BE49-F238E27FC236}">
                <a16:creationId xmlns:a16="http://schemas.microsoft.com/office/drawing/2014/main" id="{0D80D114-9DFA-F507-001D-735C7D8F3B09}"/>
              </a:ext>
            </a:extLst>
          </p:cNvPr>
          <p:cNvSpPr/>
          <p:nvPr/>
        </p:nvSpPr>
        <p:spPr>
          <a:xfrm>
            <a:off x="3867339" y="1697173"/>
            <a:ext cx="685800" cy="240958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CC96E0F-4496-11A2-BA57-3C88FC76CAAE}"/>
              </a:ext>
            </a:extLst>
          </p:cNvPr>
          <p:cNvCxnSpPr>
            <a:cxnSpLocks/>
          </p:cNvCxnSpPr>
          <p:nvPr/>
        </p:nvCxnSpPr>
        <p:spPr>
          <a:xfrm>
            <a:off x="6606094" y="5791266"/>
            <a:ext cx="14658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Graphic 5" descr="Email with solid fill">
            <a:extLst>
              <a:ext uri="{FF2B5EF4-FFF2-40B4-BE49-F238E27FC236}">
                <a16:creationId xmlns:a16="http://schemas.microsoft.com/office/drawing/2014/main" id="{F5D126D3-9038-AAFF-CD57-CAFC423393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42693" y="5221005"/>
            <a:ext cx="613535" cy="613535"/>
          </a:xfrm>
          <a:prstGeom prst="rect">
            <a:avLst/>
          </a:prstGeom>
        </p:spPr>
      </p:pic>
      <p:pic>
        <p:nvPicPr>
          <p:cNvPr id="7" name="Graphic 6" descr="Images with solid fill">
            <a:extLst>
              <a:ext uri="{FF2B5EF4-FFF2-40B4-BE49-F238E27FC236}">
                <a16:creationId xmlns:a16="http://schemas.microsoft.com/office/drawing/2014/main" id="{9ABB7B85-2E34-3D84-4E3B-9C77F4F77E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49249" y="5853303"/>
            <a:ext cx="626541" cy="626541"/>
          </a:xfrm>
          <a:prstGeom prst="rect">
            <a:avLst/>
          </a:prstGeom>
        </p:spPr>
      </p:pic>
      <p:pic>
        <p:nvPicPr>
          <p:cNvPr id="8" name="Graphic 7" descr="Vlog with solid fill">
            <a:extLst>
              <a:ext uri="{FF2B5EF4-FFF2-40B4-BE49-F238E27FC236}">
                <a16:creationId xmlns:a16="http://schemas.microsoft.com/office/drawing/2014/main" id="{7C0BF09C-4314-207A-C0CD-B10BE9CA46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22335" y="5820166"/>
            <a:ext cx="692986" cy="692986"/>
          </a:xfrm>
          <a:prstGeom prst="rect">
            <a:avLst/>
          </a:prstGeom>
        </p:spPr>
      </p:pic>
      <p:pic>
        <p:nvPicPr>
          <p:cNvPr id="10" name="Graphic 9" descr="Soundwave with solid fill">
            <a:extLst>
              <a:ext uri="{FF2B5EF4-FFF2-40B4-BE49-F238E27FC236}">
                <a16:creationId xmlns:a16="http://schemas.microsoft.com/office/drawing/2014/main" id="{AEB37C64-DF5C-DB0E-CD87-958FF94444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67062" y="5029252"/>
            <a:ext cx="790914" cy="7909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CA5A75-4244-EB6C-7042-E00B27858FB0}"/>
              </a:ext>
            </a:extLst>
          </p:cNvPr>
          <p:cNvSpPr txBox="1"/>
          <p:nvPr/>
        </p:nvSpPr>
        <p:spPr>
          <a:xfrm>
            <a:off x="8357217" y="4839919"/>
            <a:ext cx="6097424" cy="403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60"/>
              </a:lnSpc>
            </a:pPr>
            <a:r>
              <a:rPr lang="en-US" sz="1800" b="1">
                <a:solidFill>
                  <a:schemeClr val="bg1"/>
                </a:solidFill>
                <a:latin typeface="Codec Pro"/>
                <a:ea typeface="Lato" pitchFamily="34" charset="-122"/>
                <a:cs typeface="Lato" pitchFamily="34" charset="-120"/>
              </a:rPr>
              <a:t>Output:</a:t>
            </a:r>
            <a:endParaRPr lang="en-US" sz="1800">
              <a:solidFill>
                <a:schemeClr val="bg1"/>
              </a:solidFill>
              <a:latin typeface="Codec Pro"/>
            </a:endParaRPr>
          </a:p>
        </p:txBody>
      </p:sp>
    </p:spTree>
    <p:extLst>
      <p:ext uri="{BB962C8B-B14F-4D97-AF65-F5344CB8AC3E}">
        <p14:creationId xmlns:p14="http://schemas.microsoft.com/office/powerpoint/2010/main" val="4398038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E5D80-558F-1E5C-F5A1-1AB816DF1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32A94298-E52F-A594-D13E-F1002CAFBD43}"/>
              </a:ext>
            </a:extLst>
          </p:cNvPr>
          <p:cNvSpPr/>
          <p:nvPr/>
        </p:nvSpPr>
        <p:spPr>
          <a:xfrm rot="10450285" flipH="1">
            <a:off x="-2768898" y="4006113"/>
            <a:ext cx="5375786" cy="4623176"/>
          </a:xfrm>
          <a:custGeom>
            <a:avLst/>
            <a:gdLst/>
            <a:ahLst/>
            <a:cxnLst/>
            <a:rect l="l" t="t" r="r" b="b"/>
            <a:pathLst>
              <a:path w="8063679" h="6934764">
                <a:moveTo>
                  <a:pt x="8063678" y="0"/>
                </a:moveTo>
                <a:lnTo>
                  <a:pt x="0" y="0"/>
                </a:lnTo>
                <a:lnTo>
                  <a:pt x="0" y="6934764"/>
                </a:lnTo>
                <a:lnTo>
                  <a:pt x="8063678" y="6934764"/>
                </a:lnTo>
                <a:lnTo>
                  <a:pt x="806367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29641216-FC04-7043-23F0-E5A22F9B667C}"/>
              </a:ext>
            </a:extLst>
          </p:cNvPr>
          <p:cNvSpPr/>
          <p:nvPr/>
        </p:nvSpPr>
        <p:spPr>
          <a:xfrm rot="4214711">
            <a:off x="7272748" y="-1923033"/>
            <a:ext cx="5968001" cy="5132480"/>
          </a:xfrm>
          <a:custGeom>
            <a:avLst/>
            <a:gdLst/>
            <a:ahLst/>
            <a:cxnLst/>
            <a:rect l="l" t="t" r="r" b="b"/>
            <a:pathLst>
              <a:path w="8952001" h="7698720">
                <a:moveTo>
                  <a:pt x="0" y="0"/>
                </a:moveTo>
                <a:lnTo>
                  <a:pt x="8952000" y="0"/>
                </a:lnTo>
                <a:lnTo>
                  <a:pt x="8952000" y="7698721"/>
                </a:lnTo>
                <a:lnTo>
                  <a:pt x="0" y="76987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id="{0EDD0893-9267-0A4B-7DF1-8EDCFDF498C5}"/>
              </a:ext>
            </a:extLst>
          </p:cNvPr>
          <p:cNvSpPr txBox="1"/>
          <p:nvPr/>
        </p:nvSpPr>
        <p:spPr>
          <a:xfrm>
            <a:off x="685800" y="533400"/>
            <a:ext cx="5459157" cy="721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4"/>
              </a:lnSpc>
              <a:spcBef>
                <a:spcPct val="0"/>
              </a:spcBef>
            </a:pPr>
            <a:r>
              <a:rPr lang="en-US" sz="4267" b="1">
                <a:solidFill>
                  <a:srgbClr val="3A3E46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REASONING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CC1418-39C3-F6EE-E9A7-F005A52E296F}"/>
              </a:ext>
            </a:extLst>
          </p:cNvPr>
          <p:cNvSpPr txBox="1"/>
          <p:nvPr/>
        </p:nvSpPr>
        <p:spPr>
          <a:xfrm>
            <a:off x="685800" y="1910060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1F1F1F"/>
                </a:solidFill>
                <a:latin typeface="Codec Pro"/>
              </a:rPr>
              <a:t>A</a:t>
            </a:r>
            <a:r>
              <a:rPr lang="en-US" sz="2800" b="0" i="0">
                <a:solidFill>
                  <a:srgbClr val="1F1F1F"/>
                </a:solidFill>
                <a:effectLst/>
                <a:latin typeface="Codec Pro"/>
              </a:rPr>
              <a:t>llows </a:t>
            </a:r>
            <a:r>
              <a:rPr lang="en-US" sz="2800">
                <a:solidFill>
                  <a:srgbClr val="1F1F1F"/>
                </a:solidFill>
                <a:latin typeface="Codec Pro"/>
              </a:rPr>
              <a:t>AI</a:t>
            </a:r>
            <a:r>
              <a:rPr lang="en-US" sz="2800" b="0" i="0">
                <a:solidFill>
                  <a:srgbClr val="1F1F1F"/>
                </a:solidFill>
                <a:effectLst/>
                <a:latin typeface="Codec Pro"/>
              </a:rPr>
              <a:t> to show its </a:t>
            </a:r>
            <a:r>
              <a:rPr lang="en-US" sz="2800" b="1" i="0">
                <a:solidFill>
                  <a:srgbClr val="1F1F1F"/>
                </a:solidFill>
                <a:effectLst/>
                <a:latin typeface="Codec Pro"/>
              </a:rPr>
              <a:t>reasoning process step-by-step</a:t>
            </a:r>
            <a:r>
              <a:rPr lang="en-US" sz="2800" b="0" i="0">
                <a:solidFill>
                  <a:srgbClr val="1F1F1F"/>
                </a:solidFill>
                <a:effectLst/>
                <a:latin typeface="Codec Pro"/>
              </a:rPr>
              <a:t>, making its interactions more transparent, logical, and explainable, </a:t>
            </a:r>
            <a:r>
              <a:rPr lang="en-US" sz="2800" b="1" i="0">
                <a:solidFill>
                  <a:srgbClr val="1F1F1F"/>
                </a:solidFill>
                <a:effectLst/>
                <a:latin typeface="Codec Pro"/>
              </a:rPr>
              <a:t>moving beyond simple text prediction to structured problem-solving</a:t>
            </a:r>
            <a:r>
              <a:rPr lang="en-US" sz="2800" b="0" i="0">
                <a:solidFill>
                  <a:srgbClr val="1F1F1F"/>
                </a:solidFill>
                <a:effectLst/>
                <a:latin typeface="Codec Pro"/>
              </a:rPr>
              <a:t>. </a:t>
            </a:r>
            <a:endParaRPr lang="en-US" sz="2800">
              <a:latin typeface="Codec Pro"/>
            </a:endParaRPr>
          </a:p>
        </p:txBody>
      </p:sp>
      <p:pic>
        <p:nvPicPr>
          <p:cNvPr id="3" name="Picture 2" descr="Hands holding gears in the shape of a head and a puzzle piece&#10;&#10;AI-generated content may be incorrect.">
            <a:extLst>
              <a:ext uri="{FF2B5EF4-FFF2-40B4-BE49-F238E27FC236}">
                <a16:creationId xmlns:a16="http://schemas.microsoft.com/office/drawing/2014/main" id="{4DC78551-1FAF-FC1C-2E0F-163A7E9497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250" t="1249" r="13393" b="254"/>
          <a:stretch/>
        </p:blipFill>
        <p:spPr>
          <a:xfrm>
            <a:off x="6786563" y="732343"/>
            <a:ext cx="5822160" cy="56899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13055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B7BC0-3B3E-A18B-9616-767D6545D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B0FD568C-0CD9-612D-CBA4-A2FDB65C5CD4}"/>
              </a:ext>
            </a:extLst>
          </p:cNvPr>
          <p:cNvSpPr/>
          <p:nvPr/>
        </p:nvSpPr>
        <p:spPr>
          <a:xfrm rot="5400000">
            <a:off x="-2048909" y="-551347"/>
            <a:ext cx="5968001" cy="5132480"/>
          </a:xfrm>
          <a:custGeom>
            <a:avLst/>
            <a:gdLst/>
            <a:ahLst/>
            <a:cxnLst/>
            <a:rect l="l" t="t" r="r" b="b"/>
            <a:pathLst>
              <a:path w="8952001" h="7698720">
                <a:moveTo>
                  <a:pt x="0" y="0"/>
                </a:moveTo>
                <a:lnTo>
                  <a:pt x="8952000" y="0"/>
                </a:lnTo>
                <a:lnTo>
                  <a:pt x="8952000" y="7698721"/>
                </a:lnTo>
                <a:lnTo>
                  <a:pt x="0" y="76987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" name="Picture 2" descr="Image preview">
            <a:extLst>
              <a:ext uri="{FF2B5EF4-FFF2-40B4-BE49-F238E27FC236}">
                <a16:creationId xmlns:a16="http://schemas.microsoft.com/office/drawing/2014/main" id="{842273D1-098D-1622-85F3-9BE0F72C5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57" y="1362802"/>
            <a:ext cx="5715000" cy="533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F8FAEE-EA8A-39D8-6582-C811DB476395}"/>
              </a:ext>
            </a:extLst>
          </p:cNvPr>
          <p:cNvSpPr txBox="1"/>
          <p:nvPr/>
        </p:nvSpPr>
        <p:spPr>
          <a:xfrm>
            <a:off x="6695788" y="1254944"/>
            <a:ext cx="4810412" cy="60016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3A3E46"/>
                </a:solidFill>
                <a:latin typeface="Codec Pro"/>
                <a:ea typeface="+mn-lt"/>
                <a:cs typeface="+mn-lt"/>
              </a:rPr>
              <a:t>Core architecture of AI Agents:</a:t>
            </a:r>
          </a:p>
          <a:p>
            <a:endParaRPr lang="en-US" sz="2400" b="1">
              <a:solidFill>
                <a:srgbClr val="3A3E46"/>
              </a:solidFill>
              <a:latin typeface="Codec Pro"/>
              <a:ea typeface="+mn-lt"/>
              <a:cs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dec Pro"/>
              </a:rPr>
              <a:t>Processes &amp; Understands Input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dec Pro"/>
              </a:rPr>
              <a:t> – Interprets user queries and extracts relevant context.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dec Pro"/>
              </a:rPr>
              <a:t>Leverages Knowledge &amp; Reasoning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dec Pro"/>
              </a:rPr>
              <a:t> – Uses historical data, logical inference, and domain expertise to generate insights.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dec Pro"/>
              </a:rPr>
              <a:t>Executes &amp; Optimizes Actions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dec Pro"/>
              </a:rPr>
              <a:t> – Connects with tools, orchestrates tasks, and delivers the best response while tracking performance. </a:t>
            </a:r>
          </a:p>
          <a:p>
            <a:endParaRPr lang="en-US" sz="2400" b="1">
              <a:solidFill>
                <a:srgbClr val="3A3E46"/>
              </a:solidFill>
              <a:latin typeface="Codec Pro"/>
              <a:ea typeface="+mn-lt"/>
              <a:cs typeface="+mn-lt"/>
            </a:endParaRPr>
          </a:p>
          <a:p>
            <a:endParaRPr lang="en-US" sz="2400" b="1">
              <a:solidFill>
                <a:srgbClr val="3A3E46"/>
              </a:solidFill>
              <a:latin typeface="Codec Pro"/>
              <a:ea typeface="+mn-lt"/>
              <a:cs typeface="+mn-lt"/>
            </a:endParaRPr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9A8F41A1-19B8-BC36-23ED-222E0E1F9281}"/>
              </a:ext>
            </a:extLst>
          </p:cNvPr>
          <p:cNvSpPr txBox="1"/>
          <p:nvPr/>
        </p:nvSpPr>
        <p:spPr>
          <a:xfrm>
            <a:off x="685800" y="292100"/>
            <a:ext cx="5459157" cy="721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4"/>
              </a:lnSpc>
              <a:spcBef>
                <a:spcPct val="0"/>
              </a:spcBef>
            </a:pPr>
            <a:r>
              <a:rPr lang="en-US" sz="4267" b="1">
                <a:solidFill>
                  <a:srgbClr val="3A3E46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AGENTS</a:t>
            </a: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19FE2CEE-4B98-8943-975D-AE3610A10742}"/>
              </a:ext>
            </a:extLst>
          </p:cNvPr>
          <p:cNvSpPr/>
          <p:nvPr/>
        </p:nvSpPr>
        <p:spPr>
          <a:xfrm flipH="1" flipV="1">
            <a:off x="6574530" y="2124985"/>
            <a:ext cx="6742558" cy="5798600"/>
          </a:xfrm>
          <a:custGeom>
            <a:avLst/>
            <a:gdLst/>
            <a:ahLst/>
            <a:cxnLst/>
            <a:rect l="l" t="t" r="r" b="b"/>
            <a:pathLst>
              <a:path w="10113837" h="8697900">
                <a:moveTo>
                  <a:pt x="10113838" y="8697900"/>
                </a:moveTo>
                <a:lnTo>
                  <a:pt x="0" y="8697900"/>
                </a:lnTo>
                <a:lnTo>
                  <a:pt x="0" y="0"/>
                </a:lnTo>
                <a:lnTo>
                  <a:pt x="10113838" y="0"/>
                </a:lnTo>
                <a:lnTo>
                  <a:pt x="10113838" y="8697900"/>
                </a:lnTo>
                <a:close/>
              </a:path>
            </a:pathLst>
          </a:custGeom>
          <a:blipFill>
            <a:blip>
              <a:alphaModFix amt="2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7900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30BDE-C8B8-9D9E-DDAF-67B1445FC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76237BF8-EC5E-668A-ACBC-E240D858C558}"/>
              </a:ext>
            </a:extLst>
          </p:cNvPr>
          <p:cNvSpPr/>
          <p:nvPr/>
        </p:nvSpPr>
        <p:spPr>
          <a:xfrm rot="5400000">
            <a:off x="-2048909" y="-551347"/>
            <a:ext cx="5968001" cy="5132480"/>
          </a:xfrm>
          <a:custGeom>
            <a:avLst/>
            <a:gdLst/>
            <a:ahLst/>
            <a:cxnLst/>
            <a:rect l="l" t="t" r="r" b="b"/>
            <a:pathLst>
              <a:path w="8952001" h="7698720">
                <a:moveTo>
                  <a:pt x="0" y="0"/>
                </a:moveTo>
                <a:lnTo>
                  <a:pt x="8952000" y="0"/>
                </a:lnTo>
                <a:lnTo>
                  <a:pt x="8952000" y="7698721"/>
                </a:lnTo>
                <a:lnTo>
                  <a:pt x="0" y="76987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CB4341-1C2B-05B6-3B8D-22972C65C158}"/>
              </a:ext>
            </a:extLst>
          </p:cNvPr>
          <p:cNvSpPr txBox="1"/>
          <p:nvPr/>
        </p:nvSpPr>
        <p:spPr>
          <a:xfrm>
            <a:off x="685184" y="1294358"/>
            <a:ext cx="481041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3A3E46"/>
                </a:solidFill>
                <a:latin typeface="Codec Pro"/>
                <a:ea typeface="+mn-lt"/>
                <a:cs typeface="+mn-lt"/>
              </a:rPr>
              <a:t>Every effective prompt includes four key elements:</a:t>
            </a:r>
            <a:endParaRPr lang="en-US" sz="2400" b="1" dirty="0">
              <a:solidFill>
                <a:srgbClr val="3A3E46"/>
              </a:solidFill>
              <a:latin typeface="Codec Pro"/>
              <a:ea typeface="+mn-lt"/>
              <a:cs typeface="+mn-lt"/>
            </a:endParaRPr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E64B8209-75BF-A58C-15EF-26C8254B0187}"/>
              </a:ext>
            </a:extLst>
          </p:cNvPr>
          <p:cNvSpPr txBox="1"/>
          <p:nvPr/>
        </p:nvSpPr>
        <p:spPr>
          <a:xfrm>
            <a:off x="685800" y="243720"/>
            <a:ext cx="6499347" cy="720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74"/>
              </a:lnSpc>
              <a:spcBef>
                <a:spcPct val="0"/>
              </a:spcBef>
            </a:pPr>
            <a:r>
              <a:rPr lang="en-US" sz="4250" b="1" dirty="0">
                <a:solidFill>
                  <a:srgbClr val="3A3E46"/>
                </a:solidFill>
                <a:latin typeface="Codec Pro Bold"/>
                <a:ea typeface="Codec Pro Bold"/>
                <a:cs typeface="Codec Pro Bold"/>
              </a:rPr>
              <a:t>The </a:t>
            </a:r>
            <a:r>
              <a:rPr lang="en-US" sz="4250" b="1">
                <a:solidFill>
                  <a:srgbClr val="3A3E46"/>
                </a:solidFill>
                <a:latin typeface="Codec Pro Bold"/>
                <a:ea typeface="Codec Pro Bold"/>
                <a:cs typeface="Codec Pro Bold"/>
              </a:rPr>
              <a:t>Prompt Framework</a:t>
            </a:r>
            <a:endParaRPr lang="en-US" sz="4250" b="1" dirty="0">
              <a:solidFill>
                <a:srgbClr val="3A3E46"/>
              </a:solidFill>
              <a:latin typeface="Codec Pro Bold"/>
              <a:ea typeface="Codec Pro Bold"/>
              <a:cs typeface="Codec Pro Bold"/>
            </a:endParaRP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FB376C88-E1D1-E358-9ED1-3BBED837813F}"/>
              </a:ext>
            </a:extLst>
          </p:cNvPr>
          <p:cNvSpPr/>
          <p:nvPr/>
        </p:nvSpPr>
        <p:spPr>
          <a:xfrm flipH="1" flipV="1">
            <a:off x="6574530" y="2124985"/>
            <a:ext cx="6742558" cy="5798600"/>
          </a:xfrm>
          <a:custGeom>
            <a:avLst/>
            <a:gdLst/>
            <a:ahLst/>
            <a:cxnLst/>
            <a:rect l="l" t="t" r="r" b="b"/>
            <a:pathLst>
              <a:path w="10113837" h="8697900">
                <a:moveTo>
                  <a:pt x="10113838" y="8697900"/>
                </a:moveTo>
                <a:lnTo>
                  <a:pt x="0" y="8697900"/>
                </a:lnTo>
                <a:lnTo>
                  <a:pt x="0" y="0"/>
                </a:lnTo>
                <a:lnTo>
                  <a:pt x="10113838" y="0"/>
                </a:lnTo>
                <a:lnTo>
                  <a:pt x="10113838" y="8697900"/>
                </a:lnTo>
                <a:close/>
              </a:path>
            </a:pathLst>
          </a:custGeom>
          <a:blipFill>
            <a:blip>
              <a:alphaModFix amt="2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" name="Picture 1" descr="A blue and white background with white text&#10;&#10;AI-generated content may be incorrect.">
            <a:extLst>
              <a:ext uri="{FF2B5EF4-FFF2-40B4-BE49-F238E27FC236}">
                <a16:creationId xmlns:a16="http://schemas.microsoft.com/office/drawing/2014/main" id="{C3AFA828-E2C8-FC0E-9CA7-0FF22B441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16" y="2302422"/>
            <a:ext cx="6105853" cy="36260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0C91C1-76A1-2A70-997A-3A85F56F6E16}"/>
              </a:ext>
            </a:extLst>
          </p:cNvPr>
          <p:cNvSpPr txBox="1"/>
          <p:nvPr/>
        </p:nvSpPr>
        <p:spPr>
          <a:xfrm>
            <a:off x="7188460" y="1714772"/>
            <a:ext cx="4810412" cy="21544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3A3E46"/>
                </a:solidFill>
                <a:latin typeface="Codec Pro"/>
                <a:ea typeface="+mn-lt"/>
                <a:cs typeface="+mn-lt"/>
              </a:rPr>
              <a:t>Example:</a:t>
            </a:r>
            <a:endParaRPr lang="en-US"/>
          </a:p>
          <a:p>
            <a:endParaRPr lang="en-US" sz="1400" b="1" dirty="0">
              <a:solidFill>
                <a:srgbClr val="3A3E46"/>
              </a:solidFill>
              <a:latin typeface="Codec Pro"/>
              <a:ea typeface="+mn-lt"/>
              <a:cs typeface="+mn-lt"/>
            </a:endParaRPr>
          </a:p>
          <a:p>
            <a:pPr marL="342900" indent="-342900" eaLnBrk="0" fontAlgn="base" hangingPunct="0">
              <a:buFont typeface="Arial" panose="020B0604020202020204" pitchFamily="34" charset="0"/>
              <a:buChar char="•"/>
            </a:pPr>
            <a:r>
              <a:rPr lang="en-US" altLang="en-US" sz="1600">
                <a:latin typeface="Codec Pro"/>
                <a:ea typeface="+mn-lt"/>
                <a:cs typeface="+mn-lt"/>
              </a:rPr>
              <a:t>Basic Prompt: </a:t>
            </a:r>
            <a:endParaRPr lang="en-US" sz="1600">
              <a:latin typeface="Lato"/>
              <a:ea typeface="+mn-lt"/>
              <a:cs typeface="+mn-lt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600">
                <a:latin typeface="Codec Pro"/>
                <a:ea typeface="+mn-lt"/>
                <a:cs typeface="+mn-lt"/>
              </a:rPr>
              <a:t>Summarize this report</a:t>
            </a:r>
            <a:endParaRPr lang="en-US" sz="1600">
              <a:ea typeface="Lato"/>
              <a:cs typeface="Lato"/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Codec Pro"/>
                <a:ea typeface="+mn-lt"/>
                <a:cs typeface="+mn-lt"/>
              </a:rPr>
              <a:t>Structured Prompt:</a:t>
            </a:r>
            <a:endParaRPr lang="en-US" sz="1600">
              <a:ea typeface="Lato"/>
              <a:cs typeface="Lato"/>
            </a:endParaRPr>
          </a:p>
          <a:p>
            <a:pPr marL="800100" lvl="1" indent="-342900">
              <a:spcBef>
                <a:spcPct val="0"/>
              </a:spcBef>
              <a:spcAft>
                <a:spcPct val="0"/>
              </a:spcAft>
              <a:buFont typeface="Courier New" panose="020B0604020202020204" pitchFamily="34" charset="0"/>
              <a:buChar char="o"/>
            </a:pPr>
            <a:r>
              <a:rPr lang="en-US" sz="1600">
                <a:latin typeface="Codec Pro"/>
                <a:ea typeface="+mn-lt"/>
                <a:cs typeface="+mn-lt"/>
              </a:rPr>
              <a:t>Act as a security analyst. Summarize this report for executive leadership in 5 bullet points and highlight key risks.</a:t>
            </a:r>
            <a:endParaRPr lang="en-US" sz="1600">
              <a:ea typeface="Lato"/>
              <a:cs typeface="La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C2FE7A-D065-2A6E-77FB-981423DDD2CE}"/>
              </a:ext>
            </a:extLst>
          </p:cNvPr>
          <p:cNvSpPr txBox="1"/>
          <p:nvPr/>
        </p:nvSpPr>
        <p:spPr>
          <a:xfrm>
            <a:off x="7188460" y="4040185"/>
            <a:ext cx="4810412" cy="1908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3A3E46"/>
                </a:solidFill>
                <a:latin typeface="Codec Pro"/>
                <a:ea typeface="+mn-lt"/>
                <a:cs typeface="+mn-lt"/>
              </a:rPr>
              <a:t>Best Practices:</a:t>
            </a:r>
            <a:endParaRPr lang="en-US">
              <a:ea typeface="Lato"/>
              <a:cs typeface="Lato"/>
            </a:endParaRPr>
          </a:p>
          <a:p>
            <a:endParaRPr lang="en-US" sz="1400" b="1" dirty="0">
              <a:solidFill>
                <a:srgbClr val="3A3E46"/>
              </a:solidFill>
              <a:latin typeface="Codec Pro"/>
              <a:ea typeface="+mn-lt"/>
              <a:cs typeface="+mn-lt"/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Codec Pro"/>
                <a:ea typeface="+mn-lt"/>
                <a:cs typeface="Arial"/>
              </a:rPr>
              <a:t>Be clear and specific</a:t>
            </a:r>
            <a:endParaRPr lang="en-US"/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Codec Pro"/>
                <a:ea typeface="+mn-lt"/>
                <a:cs typeface="Arial"/>
              </a:rPr>
              <a:t>Provide relevant context</a:t>
            </a:r>
            <a:endParaRPr lang="en-US"/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Codec Pro"/>
                <a:ea typeface="+mn-lt"/>
                <a:cs typeface="Arial"/>
              </a:rPr>
              <a:t>Define the format of the output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latin typeface="Codec Pro"/>
                <a:ea typeface="+mn-lt"/>
                <a:cs typeface="Arial"/>
              </a:rPr>
              <a:t>Set constraints (length, tone, structure)</a:t>
            </a:r>
            <a:endParaRPr lang="en-US" sz="1600" dirty="0">
              <a:latin typeface="Codec Pro"/>
              <a:ea typeface="+mn-lt"/>
              <a:cs typeface="Arial"/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Codec Pro"/>
                <a:ea typeface="+mn-lt"/>
                <a:cs typeface="+mn-lt"/>
              </a:rPr>
              <a:t>Refine prompts based on results</a:t>
            </a:r>
            <a:endParaRPr lang="en-US">
              <a:latin typeface="Codec Pro"/>
            </a:endParaRPr>
          </a:p>
        </p:txBody>
      </p:sp>
    </p:spTree>
    <p:extLst>
      <p:ext uri="{BB962C8B-B14F-4D97-AF65-F5344CB8AC3E}">
        <p14:creationId xmlns:p14="http://schemas.microsoft.com/office/powerpoint/2010/main" val="2353618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5E79A-3A2E-50FD-9E65-86A4AB4CE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A760884-BFAE-2464-696C-5631001C44B7}"/>
              </a:ext>
            </a:extLst>
          </p:cNvPr>
          <p:cNvSpPr/>
          <p:nvPr/>
        </p:nvSpPr>
        <p:spPr>
          <a:xfrm>
            <a:off x="7423684" y="0"/>
            <a:ext cx="9338358" cy="9326685"/>
          </a:xfrm>
          <a:custGeom>
            <a:avLst/>
            <a:gdLst/>
            <a:ahLst/>
            <a:cxnLst/>
            <a:rect l="l" t="t" r="r" b="b"/>
            <a:pathLst>
              <a:path w="14007537" h="13990028">
                <a:moveTo>
                  <a:pt x="0" y="0"/>
                </a:moveTo>
                <a:lnTo>
                  <a:pt x="14007537" y="0"/>
                </a:lnTo>
                <a:lnTo>
                  <a:pt x="14007537" y="13990028"/>
                </a:lnTo>
                <a:lnTo>
                  <a:pt x="0" y="139900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999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9267692-0F2D-50D0-4C8C-B9D233D4205F}"/>
              </a:ext>
            </a:extLst>
          </p:cNvPr>
          <p:cNvSpPr txBox="1"/>
          <p:nvPr/>
        </p:nvSpPr>
        <p:spPr>
          <a:xfrm>
            <a:off x="9220254" y="424975"/>
            <a:ext cx="7674132" cy="9022545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BE810BF-48E5-C6D7-D4D9-6295107423E3}"/>
              </a:ext>
            </a:extLst>
          </p:cNvPr>
          <p:cNvGrpSpPr/>
          <p:nvPr/>
        </p:nvGrpSpPr>
        <p:grpSpPr>
          <a:xfrm>
            <a:off x="-1468219" y="5730483"/>
            <a:ext cx="3397401" cy="3397401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1641CDE-86D2-F001-563D-B5A050A67BD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47700" cap="sq">
              <a:solidFill>
                <a:srgbClr val="78BACE">
                  <a:alpha val="7294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D830037-3A27-02DD-9DDF-8F73A628CC92}"/>
                </a:ext>
              </a:extLst>
            </p:cNvPr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97AC819A-ADF9-5703-07DA-560E67DB2CD3}"/>
              </a:ext>
            </a:extLst>
          </p:cNvPr>
          <p:cNvGrpSpPr/>
          <p:nvPr/>
        </p:nvGrpSpPr>
        <p:grpSpPr>
          <a:xfrm>
            <a:off x="6795279" y="-1829583"/>
            <a:ext cx="2575796" cy="2515383"/>
            <a:chOff x="0" y="0"/>
            <a:chExt cx="616238" cy="601785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829DC82-546E-020F-AA4B-55BDFA7AE8F7}"/>
                </a:ext>
              </a:extLst>
            </p:cNvPr>
            <p:cNvSpPr/>
            <p:nvPr/>
          </p:nvSpPr>
          <p:spPr>
            <a:xfrm>
              <a:off x="0" y="0"/>
              <a:ext cx="616238" cy="601785"/>
            </a:xfrm>
            <a:custGeom>
              <a:avLst/>
              <a:gdLst/>
              <a:ahLst/>
              <a:cxnLst/>
              <a:rect l="l" t="t" r="r" b="b"/>
              <a:pathLst>
                <a:path w="616238" h="601785">
                  <a:moveTo>
                    <a:pt x="308119" y="0"/>
                  </a:moveTo>
                  <a:cubicBezTo>
                    <a:pt x="137950" y="0"/>
                    <a:pt x="0" y="134714"/>
                    <a:pt x="0" y="300892"/>
                  </a:cubicBezTo>
                  <a:cubicBezTo>
                    <a:pt x="0" y="467071"/>
                    <a:pt x="137950" y="601785"/>
                    <a:pt x="308119" y="601785"/>
                  </a:cubicBezTo>
                  <a:cubicBezTo>
                    <a:pt x="478288" y="601785"/>
                    <a:pt x="616238" y="467071"/>
                    <a:pt x="616238" y="300892"/>
                  </a:cubicBezTo>
                  <a:cubicBezTo>
                    <a:pt x="616238" y="134714"/>
                    <a:pt x="478288" y="0"/>
                    <a:pt x="30811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19100" cap="sq">
              <a:solidFill>
                <a:srgbClr val="78BACE">
                  <a:alpha val="7294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1D9C7663-695B-1BDD-DD6C-522510487F4C}"/>
                </a:ext>
              </a:extLst>
            </p:cNvPr>
            <p:cNvSpPr txBox="1"/>
            <p:nvPr/>
          </p:nvSpPr>
          <p:spPr>
            <a:xfrm>
              <a:off x="57772" y="-10258"/>
              <a:ext cx="500693" cy="5556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72AC01D6-400B-636B-1EBB-193A3B66D9F4}"/>
              </a:ext>
            </a:extLst>
          </p:cNvPr>
          <p:cNvSpPr/>
          <p:nvPr/>
        </p:nvSpPr>
        <p:spPr>
          <a:xfrm>
            <a:off x="7898012" y="6055626"/>
            <a:ext cx="592123" cy="233149"/>
          </a:xfrm>
          <a:custGeom>
            <a:avLst/>
            <a:gdLst/>
            <a:ahLst/>
            <a:cxnLst/>
            <a:rect l="l" t="t" r="r" b="b"/>
            <a:pathLst>
              <a:path w="888185" h="349723">
                <a:moveTo>
                  <a:pt x="0" y="0"/>
                </a:moveTo>
                <a:lnTo>
                  <a:pt x="888185" y="0"/>
                </a:lnTo>
                <a:lnTo>
                  <a:pt x="888185" y="349722"/>
                </a:lnTo>
                <a:lnTo>
                  <a:pt x="0" y="3497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E276580-3F2E-4824-56B9-ECDBE1D73FF3}"/>
              </a:ext>
            </a:extLst>
          </p:cNvPr>
          <p:cNvSpPr/>
          <p:nvPr/>
        </p:nvSpPr>
        <p:spPr>
          <a:xfrm>
            <a:off x="1348536" y="6172200"/>
            <a:ext cx="1161293" cy="457259"/>
          </a:xfrm>
          <a:custGeom>
            <a:avLst/>
            <a:gdLst/>
            <a:ahLst/>
            <a:cxnLst/>
            <a:rect l="l" t="t" r="r" b="b"/>
            <a:pathLst>
              <a:path w="1741939" h="685888">
                <a:moveTo>
                  <a:pt x="0" y="0"/>
                </a:moveTo>
                <a:lnTo>
                  <a:pt x="1741939" y="0"/>
                </a:lnTo>
                <a:lnTo>
                  <a:pt x="1741939" y="685888"/>
                </a:lnTo>
                <a:lnTo>
                  <a:pt x="0" y="6858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738FDCFE-4FA9-6ADA-BB23-387B67F2B692}"/>
              </a:ext>
            </a:extLst>
          </p:cNvPr>
          <p:cNvSpPr txBox="1"/>
          <p:nvPr/>
        </p:nvSpPr>
        <p:spPr>
          <a:xfrm>
            <a:off x="685800" y="464906"/>
            <a:ext cx="9226943" cy="721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974"/>
              </a:lnSpc>
              <a:spcBef>
                <a:spcPct val="0"/>
              </a:spcBef>
            </a:pPr>
            <a:r>
              <a:rPr lang="en-US" sz="4267" b="1">
                <a:solidFill>
                  <a:srgbClr val="3A3E46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PROMPT ENGINEERING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ED0BC987-BCDA-509C-8226-498B3BCC03F5}"/>
              </a:ext>
            </a:extLst>
          </p:cNvPr>
          <p:cNvSpPr txBox="1"/>
          <p:nvPr/>
        </p:nvSpPr>
        <p:spPr>
          <a:xfrm>
            <a:off x="685800" y="1835574"/>
            <a:ext cx="5727700" cy="5160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2"/>
              </a:lnSpc>
              <a:spcBef>
                <a:spcPct val="0"/>
              </a:spcBef>
            </a:pPr>
            <a:r>
              <a:rPr lang="en-US" sz="2400" b="0" i="0">
                <a:solidFill>
                  <a:srgbClr val="001D35"/>
                </a:solidFill>
                <a:effectLst/>
                <a:latin typeface="Codec Pro"/>
              </a:rPr>
              <a:t>Prompt engineering is the practice of writing inputs, to interact with generative AI (gen AI) models.</a:t>
            </a:r>
          </a:p>
          <a:p>
            <a:pPr>
              <a:lnSpc>
                <a:spcPts val="2882"/>
              </a:lnSpc>
              <a:spcBef>
                <a:spcPct val="0"/>
              </a:spcBef>
            </a:pPr>
            <a:endParaRPr lang="en-US" sz="2400">
              <a:solidFill>
                <a:srgbClr val="001D35"/>
              </a:solidFill>
              <a:latin typeface="Codec Pro"/>
            </a:endParaRPr>
          </a:p>
          <a:p>
            <a:pPr>
              <a:lnSpc>
                <a:spcPts val="2882"/>
              </a:lnSpc>
              <a:spcBef>
                <a:spcPct val="0"/>
              </a:spcBef>
            </a:pPr>
            <a:r>
              <a:rPr lang="en-US" sz="2400" i="0" strike="noStrike">
                <a:solidFill>
                  <a:srgbClr val="3A3E46"/>
                </a:solidFill>
                <a:effectLst/>
                <a:latin typeface="Codec Pro"/>
              </a:rPr>
              <a:t>Streamline processes</a:t>
            </a:r>
            <a:r>
              <a:rPr lang="en-US" sz="2400" i="0">
                <a:solidFill>
                  <a:srgbClr val="3A3E46"/>
                </a:solidFill>
                <a:effectLst/>
                <a:latin typeface="Codec Pro"/>
              </a:rPr>
              <a:t>, and make </a:t>
            </a:r>
            <a:r>
              <a:rPr lang="en-US" sz="2400" i="0" strike="noStrike">
                <a:solidFill>
                  <a:srgbClr val="3A3E46"/>
                </a:solidFill>
                <a:effectLst/>
                <a:latin typeface="Codec Pro"/>
              </a:rPr>
              <a:t>data-driven decisions</a:t>
            </a:r>
            <a:r>
              <a:rPr lang="en-US" sz="2400" i="0">
                <a:solidFill>
                  <a:srgbClr val="3A3E46"/>
                </a:solidFill>
                <a:effectLst/>
                <a:latin typeface="Codec Pro"/>
              </a:rPr>
              <a:t> with greater precision. </a:t>
            </a:r>
          </a:p>
          <a:p>
            <a:pPr>
              <a:lnSpc>
                <a:spcPts val="2882"/>
              </a:lnSpc>
              <a:spcBef>
                <a:spcPct val="0"/>
              </a:spcBef>
            </a:pPr>
            <a:endParaRPr lang="en-US" sz="2400">
              <a:solidFill>
                <a:srgbClr val="3A3E46"/>
              </a:solidFill>
              <a:latin typeface="Codec Pro"/>
            </a:endParaRPr>
          </a:p>
          <a:p>
            <a:pPr>
              <a:lnSpc>
                <a:spcPts val="2882"/>
              </a:lnSpc>
              <a:spcBef>
                <a:spcPct val="0"/>
              </a:spcBef>
            </a:pPr>
            <a:r>
              <a:rPr lang="en-US" sz="2400" i="0">
                <a:solidFill>
                  <a:srgbClr val="3A3E46"/>
                </a:solidFill>
                <a:effectLst/>
                <a:latin typeface="Codec Pro"/>
              </a:rPr>
              <a:t>Empowers businesses to leverage </a:t>
            </a:r>
            <a:r>
              <a:rPr lang="en-US" sz="2400" i="0" strike="noStrike">
                <a:solidFill>
                  <a:srgbClr val="3A3E46"/>
                </a:solidFill>
                <a:effectLst/>
                <a:latin typeface="Codec Pro"/>
              </a:rPr>
              <a:t>AI tools</a:t>
            </a:r>
            <a:r>
              <a:rPr lang="en-US" sz="2400" i="0">
                <a:solidFill>
                  <a:srgbClr val="3A3E46"/>
                </a:solidFill>
                <a:effectLst/>
                <a:latin typeface="Codec Pro"/>
              </a:rPr>
              <a:t> and systems effectively, enabling them to stay competitive in a rapidly evolving digital landscape.</a:t>
            </a:r>
            <a:endParaRPr lang="en-US" sz="2400">
              <a:solidFill>
                <a:srgbClr val="3A3E46"/>
              </a:solidFill>
              <a:latin typeface="Codec Pro"/>
            </a:endParaRPr>
          </a:p>
          <a:p>
            <a:pPr>
              <a:lnSpc>
                <a:spcPts val="2882"/>
              </a:lnSpc>
              <a:spcBef>
                <a:spcPct val="0"/>
              </a:spcBef>
            </a:pPr>
            <a:endParaRPr lang="en-US" sz="2400" b="0" i="0">
              <a:solidFill>
                <a:srgbClr val="001D35"/>
              </a:solidFill>
              <a:effectLst/>
              <a:latin typeface="Codec Pro"/>
            </a:endParaRPr>
          </a:p>
          <a:p>
            <a:pPr>
              <a:lnSpc>
                <a:spcPts val="2882"/>
              </a:lnSpc>
              <a:spcBef>
                <a:spcPct val="0"/>
              </a:spcBef>
            </a:pPr>
            <a:endParaRPr lang="en-US" sz="2400">
              <a:solidFill>
                <a:srgbClr val="001D35"/>
              </a:solidFill>
              <a:latin typeface="Codec Pro"/>
              <a:ea typeface="Codec Pro"/>
              <a:cs typeface="Codec Pro"/>
              <a:sym typeface="Codec Pro"/>
            </a:endParaRPr>
          </a:p>
          <a:p>
            <a:pPr>
              <a:lnSpc>
                <a:spcPts val="2882"/>
              </a:lnSpc>
              <a:spcBef>
                <a:spcPct val="0"/>
              </a:spcBef>
            </a:pPr>
            <a:endParaRPr lang="en-US" sz="1400">
              <a:solidFill>
                <a:srgbClr val="000000"/>
              </a:solidFill>
              <a:latin typeface="Codec Pro"/>
              <a:ea typeface="Codec Pro"/>
              <a:cs typeface="Codec Pro"/>
              <a:sym typeface="Codec Pro"/>
            </a:endParaRPr>
          </a:p>
        </p:txBody>
      </p:sp>
      <p:pic>
        <p:nvPicPr>
          <p:cNvPr id="1026" name="Picture 2" descr="Microsoft Copilot's New Features: How AI Is Redefining PC Experience">
            <a:extLst>
              <a:ext uri="{FF2B5EF4-FFF2-40B4-BE49-F238E27FC236}">
                <a16:creationId xmlns:a16="http://schemas.microsoft.com/office/drawing/2014/main" id="{74C1AAE3-1169-B470-19B3-EAA09C4EE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" r="12900"/>
          <a:stretch>
            <a:fillRect/>
          </a:stretch>
        </p:blipFill>
        <p:spPr bwMode="auto">
          <a:xfrm>
            <a:off x="7036759" y="2220751"/>
            <a:ext cx="5032345" cy="333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207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95DBE-F6B4-2D17-E85C-F5B8248DC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43D7CCE-77BA-4A10-6DAB-D460EA53F152}"/>
              </a:ext>
            </a:extLst>
          </p:cNvPr>
          <p:cNvSpPr/>
          <p:nvPr/>
        </p:nvSpPr>
        <p:spPr>
          <a:xfrm>
            <a:off x="7423684" y="0"/>
            <a:ext cx="9338358" cy="9326685"/>
          </a:xfrm>
          <a:custGeom>
            <a:avLst/>
            <a:gdLst/>
            <a:ahLst/>
            <a:cxnLst/>
            <a:rect l="l" t="t" r="r" b="b"/>
            <a:pathLst>
              <a:path w="14007537" h="13990028">
                <a:moveTo>
                  <a:pt x="0" y="0"/>
                </a:moveTo>
                <a:lnTo>
                  <a:pt x="14007537" y="0"/>
                </a:lnTo>
                <a:lnTo>
                  <a:pt x="14007537" y="13990028"/>
                </a:lnTo>
                <a:lnTo>
                  <a:pt x="0" y="139900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999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CE681583-5266-E4F0-F2F0-7ADB38F94967}"/>
              </a:ext>
            </a:extLst>
          </p:cNvPr>
          <p:cNvGrpSpPr/>
          <p:nvPr/>
        </p:nvGrpSpPr>
        <p:grpSpPr>
          <a:xfrm>
            <a:off x="-1945057" y="4921088"/>
            <a:ext cx="3397401" cy="3397401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89F5479-0601-63E8-786D-CE3D4DB9234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47700" cap="sq">
              <a:solidFill>
                <a:srgbClr val="78BACE">
                  <a:alpha val="7294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252B5B6-D4CB-97E7-DA17-0B80ABF0085D}"/>
                </a:ext>
              </a:extLst>
            </p:cNvPr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4AB975AC-4414-076F-E8A6-F6DA7463FD6E}"/>
              </a:ext>
            </a:extLst>
          </p:cNvPr>
          <p:cNvGrpSpPr/>
          <p:nvPr/>
        </p:nvGrpSpPr>
        <p:grpSpPr>
          <a:xfrm>
            <a:off x="10473278" y="-896352"/>
            <a:ext cx="2765136" cy="2793152"/>
            <a:chOff x="-103071" y="-10258"/>
            <a:chExt cx="661536" cy="66823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69AE2CE-D2A4-B63A-3C71-C603230D6C2A}"/>
                </a:ext>
              </a:extLst>
            </p:cNvPr>
            <p:cNvSpPr/>
            <p:nvPr/>
          </p:nvSpPr>
          <p:spPr>
            <a:xfrm>
              <a:off x="-103071" y="56196"/>
              <a:ext cx="616238" cy="601785"/>
            </a:xfrm>
            <a:custGeom>
              <a:avLst/>
              <a:gdLst/>
              <a:ahLst/>
              <a:cxnLst/>
              <a:rect l="l" t="t" r="r" b="b"/>
              <a:pathLst>
                <a:path w="616238" h="601785">
                  <a:moveTo>
                    <a:pt x="308119" y="0"/>
                  </a:moveTo>
                  <a:cubicBezTo>
                    <a:pt x="137950" y="0"/>
                    <a:pt x="0" y="134714"/>
                    <a:pt x="0" y="300892"/>
                  </a:cubicBezTo>
                  <a:cubicBezTo>
                    <a:pt x="0" y="467071"/>
                    <a:pt x="137950" y="601785"/>
                    <a:pt x="308119" y="601785"/>
                  </a:cubicBezTo>
                  <a:cubicBezTo>
                    <a:pt x="478288" y="601785"/>
                    <a:pt x="616238" y="467071"/>
                    <a:pt x="616238" y="300892"/>
                  </a:cubicBezTo>
                  <a:cubicBezTo>
                    <a:pt x="616238" y="134714"/>
                    <a:pt x="478288" y="0"/>
                    <a:pt x="30811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19100" cap="sq">
              <a:solidFill>
                <a:srgbClr val="78BACE">
                  <a:alpha val="7294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563A9C9-B28B-5D53-3568-E1973DE20A12}"/>
                </a:ext>
              </a:extLst>
            </p:cNvPr>
            <p:cNvSpPr txBox="1"/>
            <p:nvPr/>
          </p:nvSpPr>
          <p:spPr>
            <a:xfrm>
              <a:off x="57772" y="-10258"/>
              <a:ext cx="500693" cy="5556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FDF0679D-0CA4-1834-4BFB-0B489C355B7D}"/>
              </a:ext>
            </a:extLst>
          </p:cNvPr>
          <p:cNvSpPr/>
          <p:nvPr/>
        </p:nvSpPr>
        <p:spPr>
          <a:xfrm>
            <a:off x="7898012" y="6055626"/>
            <a:ext cx="592123" cy="233149"/>
          </a:xfrm>
          <a:custGeom>
            <a:avLst/>
            <a:gdLst/>
            <a:ahLst/>
            <a:cxnLst/>
            <a:rect l="l" t="t" r="r" b="b"/>
            <a:pathLst>
              <a:path w="888185" h="349723">
                <a:moveTo>
                  <a:pt x="0" y="0"/>
                </a:moveTo>
                <a:lnTo>
                  <a:pt x="888185" y="0"/>
                </a:lnTo>
                <a:lnTo>
                  <a:pt x="888185" y="349722"/>
                </a:lnTo>
                <a:lnTo>
                  <a:pt x="0" y="3497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3EAB127-390A-015D-3E95-6D1A8B71E9EB}"/>
              </a:ext>
            </a:extLst>
          </p:cNvPr>
          <p:cNvSpPr/>
          <p:nvPr/>
        </p:nvSpPr>
        <p:spPr>
          <a:xfrm>
            <a:off x="685801" y="639110"/>
            <a:ext cx="592123" cy="233149"/>
          </a:xfrm>
          <a:custGeom>
            <a:avLst/>
            <a:gdLst/>
            <a:ahLst/>
            <a:cxnLst/>
            <a:rect l="l" t="t" r="r" b="b"/>
            <a:pathLst>
              <a:path w="888185" h="349723">
                <a:moveTo>
                  <a:pt x="0" y="0"/>
                </a:moveTo>
                <a:lnTo>
                  <a:pt x="888185" y="0"/>
                </a:lnTo>
                <a:lnTo>
                  <a:pt x="888185" y="349723"/>
                </a:lnTo>
                <a:lnTo>
                  <a:pt x="0" y="3497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D19B434-F3EE-8596-3208-CBDA773BB815}"/>
              </a:ext>
            </a:extLst>
          </p:cNvPr>
          <p:cNvSpPr/>
          <p:nvPr/>
        </p:nvSpPr>
        <p:spPr>
          <a:xfrm>
            <a:off x="196905" y="5207939"/>
            <a:ext cx="1161293" cy="457259"/>
          </a:xfrm>
          <a:custGeom>
            <a:avLst/>
            <a:gdLst/>
            <a:ahLst/>
            <a:cxnLst/>
            <a:rect l="l" t="t" r="r" b="b"/>
            <a:pathLst>
              <a:path w="1741939" h="685888">
                <a:moveTo>
                  <a:pt x="0" y="0"/>
                </a:moveTo>
                <a:lnTo>
                  <a:pt x="1741939" y="0"/>
                </a:lnTo>
                <a:lnTo>
                  <a:pt x="1741939" y="685889"/>
                </a:lnTo>
                <a:lnTo>
                  <a:pt x="0" y="6858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094F4001-60C8-28FB-3854-224715287A48}"/>
              </a:ext>
            </a:extLst>
          </p:cNvPr>
          <p:cNvSpPr txBox="1"/>
          <p:nvPr/>
        </p:nvSpPr>
        <p:spPr>
          <a:xfrm>
            <a:off x="981862" y="719858"/>
            <a:ext cx="5459157" cy="721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4"/>
              </a:lnSpc>
              <a:spcBef>
                <a:spcPct val="0"/>
              </a:spcBef>
            </a:pPr>
            <a:r>
              <a:rPr lang="en-US" sz="4267" b="1">
                <a:solidFill>
                  <a:srgbClr val="3A3E46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DOWNLOAD THE GUIDE</a:t>
            </a:r>
          </a:p>
        </p:txBody>
      </p:sp>
      <p:pic>
        <p:nvPicPr>
          <p:cNvPr id="4" name="Picture 3" descr="A blue cover with a logo and white text&#10;&#10;AI-generated content may be incorrect.">
            <a:extLst>
              <a:ext uri="{FF2B5EF4-FFF2-40B4-BE49-F238E27FC236}">
                <a16:creationId xmlns:a16="http://schemas.microsoft.com/office/drawing/2014/main" id="{E79447C4-5AFD-FCAC-91E7-60BFDF320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538" y="836500"/>
            <a:ext cx="4006591" cy="5184999"/>
          </a:xfrm>
          <a:prstGeom prst="rect">
            <a:avLst/>
          </a:prstGeom>
        </p:spPr>
      </p:pic>
      <p:pic>
        <p:nvPicPr>
          <p:cNvPr id="15" name="Picture 14" descr="A qr code with a circle in the center&#10;&#10;AI-generated content may be incorrect.">
            <a:extLst>
              <a:ext uri="{FF2B5EF4-FFF2-40B4-BE49-F238E27FC236}">
                <a16:creationId xmlns:a16="http://schemas.microsoft.com/office/drawing/2014/main" id="{B4BC1E42-4C08-CD3C-A20C-F6B241E66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399" y="2159337"/>
            <a:ext cx="3397401" cy="3397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BA5A55-E3CE-7554-71EF-7E2F1E930201}"/>
              </a:ext>
            </a:extLst>
          </p:cNvPr>
          <p:cNvSpPr txBox="1"/>
          <p:nvPr/>
        </p:nvSpPr>
        <p:spPr>
          <a:xfrm>
            <a:off x="3048000" y="6167437"/>
            <a:ext cx="98901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7"/>
              </a:rPr>
              <a:t>https://content.controltekusa.com/microsoft-copilot-prompt-guide-for-ap-professionals</a:t>
            </a:r>
            <a:endParaRPr lang="en-US"/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80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1">
            <a:extLst>
              <a:ext uri="{FF2B5EF4-FFF2-40B4-BE49-F238E27FC236}">
                <a16:creationId xmlns:a16="http://schemas.microsoft.com/office/drawing/2014/main" id="{D8490B18-1264-C83D-2FB7-C00C7DE449D6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53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FD851-0974-AF30-CA91-D44562BFE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E2D0D-8242-680C-F18D-27735D40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0000"/>
                </a:solidFill>
                <a:latin typeface="Lato"/>
                <a:ea typeface="Lato"/>
                <a:cs typeface="Lato"/>
              </a:rPr>
              <a:t>EYEWEAR PROTECTION FOR ESSILOR LUXOTTICA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100457-0B1D-6875-FE9B-4EE426A0A1A8}"/>
              </a:ext>
            </a:extLst>
          </p:cNvPr>
          <p:cNvSpPr/>
          <p:nvPr/>
        </p:nvSpPr>
        <p:spPr>
          <a:xfrm>
            <a:off x="366486" y="822432"/>
            <a:ext cx="5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table, sitting, pair, surface&#10;&#10;Description automatically generated">
            <a:extLst>
              <a:ext uri="{FF2B5EF4-FFF2-40B4-BE49-F238E27FC236}">
                <a16:creationId xmlns:a16="http://schemas.microsoft.com/office/drawing/2014/main" id="{6ADCE4E3-73B5-E9BB-D538-6B04E9CD0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6" y="4442964"/>
            <a:ext cx="3454755" cy="2331144"/>
          </a:xfrm>
          <a:prstGeom prst="rect">
            <a:avLst/>
          </a:prstGeom>
        </p:spPr>
      </p:pic>
      <p:pic>
        <p:nvPicPr>
          <p:cNvPr id="9" name="Picture 8" descr="A picture containing black, sitting, light, white&#10;&#10;Description automatically generated">
            <a:extLst>
              <a:ext uri="{FF2B5EF4-FFF2-40B4-BE49-F238E27FC236}">
                <a16:creationId xmlns:a16="http://schemas.microsoft.com/office/drawing/2014/main" id="{2112D731-5350-BAFC-A858-0ADFAD7C5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09" y="2163041"/>
            <a:ext cx="1278883" cy="18262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27E1C1-96CF-6FB2-4D3F-1F0882E84DB1}"/>
              </a:ext>
            </a:extLst>
          </p:cNvPr>
          <p:cNvSpPr txBox="1"/>
          <p:nvPr/>
        </p:nvSpPr>
        <p:spPr>
          <a:xfrm>
            <a:off x="1117309" y="1570989"/>
            <a:ext cx="10045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err="1">
                <a:solidFill>
                  <a:schemeClr val="accent1"/>
                </a:solidFill>
                <a:latin typeface="+mj-lt"/>
              </a:rPr>
              <a:t>OptiTag</a:t>
            </a:r>
            <a:endParaRPr lang="en-US" sz="2000" b="1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17C3E1-C823-E4DE-ECAA-762C6B5BD56F}"/>
              </a:ext>
            </a:extLst>
          </p:cNvPr>
          <p:cNvSpPr txBox="1"/>
          <p:nvPr/>
        </p:nvSpPr>
        <p:spPr>
          <a:xfrm>
            <a:off x="4704605" y="1570989"/>
            <a:ext cx="263038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>
                <a:solidFill>
                  <a:schemeClr val="accent1"/>
                </a:solidFill>
                <a:latin typeface="+mj-lt"/>
              </a:rPr>
              <a:t>Retractable </a:t>
            </a:r>
            <a:r>
              <a:rPr lang="en-US" sz="2000" b="1" err="1">
                <a:solidFill>
                  <a:schemeClr val="accent1"/>
                </a:solidFill>
                <a:latin typeface="+mj-lt"/>
              </a:rPr>
              <a:t>OptiTag</a:t>
            </a:r>
            <a:endParaRPr lang="en-US" sz="2000" b="1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C66159-566C-7947-105D-9CF5D38F6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16"/>
          <a:stretch>
            <a:fillRect/>
          </a:stretch>
        </p:blipFill>
        <p:spPr>
          <a:xfrm>
            <a:off x="3451699" y="4629763"/>
            <a:ext cx="4842862" cy="1821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8D70E6-B23D-4DF9-8721-7ACF4D246F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65"/>
          <a:stretch>
            <a:fillRect/>
          </a:stretch>
        </p:blipFill>
        <p:spPr>
          <a:xfrm>
            <a:off x="3322796" y="2096573"/>
            <a:ext cx="4842862" cy="1561013"/>
          </a:xfrm>
          <a:prstGeom prst="rect">
            <a:avLst/>
          </a:prstGeom>
        </p:spPr>
      </p:pic>
      <p:pic>
        <p:nvPicPr>
          <p:cNvPr id="12" name="Picture 11" descr="A pair of sunglasses on a table&#10;&#10;Description automatically generated">
            <a:extLst>
              <a:ext uri="{FF2B5EF4-FFF2-40B4-BE49-F238E27FC236}">
                <a16:creationId xmlns:a16="http://schemas.microsoft.com/office/drawing/2014/main" id="{4BAA4100-A9AC-E815-478E-CCA5414C3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975" y="4660027"/>
            <a:ext cx="3964766" cy="1897018"/>
          </a:xfrm>
          <a:prstGeom prst="rect">
            <a:avLst/>
          </a:prstGeom>
        </p:spPr>
      </p:pic>
      <p:pic>
        <p:nvPicPr>
          <p:cNvPr id="13" name="Picture 12" descr="A picture containing indoor, camera, sitting, black&#10;&#10;Description automatically generated">
            <a:extLst>
              <a:ext uri="{FF2B5EF4-FFF2-40B4-BE49-F238E27FC236}">
                <a16:creationId xmlns:a16="http://schemas.microsoft.com/office/drawing/2014/main" id="{5E7C5C28-83B6-9C1D-C0EA-20113A86D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942" y="2197973"/>
            <a:ext cx="2245427" cy="14211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92ECEB-3975-BC26-2089-6DD044800BE2}"/>
              </a:ext>
            </a:extLst>
          </p:cNvPr>
          <p:cNvSpPr txBox="1"/>
          <p:nvPr/>
        </p:nvSpPr>
        <p:spPr>
          <a:xfrm>
            <a:off x="9304751" y="1570989"/>
            <a:ext cx="198294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err="1">
                <a:solidFill>
                  <a:schemeClr val="accent1"/>
                </a:solidFill>
                <a:latin typeface="+mj-lt"/>
              </a:rPr>
              <a:t>QuickOptical</a:t>
            </a:r>
            <a:endParaRPr lang="en-US" sz="2000" b="1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672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1E2A9-C92D-D7F6-F3F8-30179271D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7CD72EE-3EF7-86EA-AFD2-C38C59620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6B5E83-8032-43E9-796A-74C07B090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35" y="428731"/>
            <a:ext cx="11230130" cy="752587"/>
          </a:xfrm>
        </p:spPr>
        <p:txBody>
          <a:bodyPr/>
          <a:lstStyle/>
          <a:p>
            <a:r>
              <a:rPr lang="en-US" b="1"/>
              <a:t>DESIGN THINKING METHOD IN ACTION…RAPID PROTOTYPING</a:t>
            </a:r>
            <a:br>
              <a:rPr lang="en-US" b="1"/>
            </a:br>
            <a:r>
              <a:rPr lang="en-US" b="1"/>
              <a:t>DEVELOPMENT OF THE NEW EYEWEAR TAG FOR ESSILOR LUXOTTICA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02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93A95-6775-F129-8664-87E733F77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E60A0-E6D5-E47A-3410-0F74C8E86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35" y="3052706"/>
            <a:ext cx="11230130" cy="752587"/>
          </a:xfrm>
        </p:spPr>
        <p:txBody>
          <a:bodyPr/>
          <a:lstStyle/>
          <a:p>
            <a:r>
              <a:rPr lang="en-US" sz="2800" b="1"/>
              <a:t>INTRODUCING</a:t>
            </a:r>
            <a:br>
              <a:rPr lang="en-US" sz="2800" b="1"/>
            </a:br>
            <a:r>
              <a:rPr lang="en-US" sz="2800" b="1"/>
              <a:t>LUXEYE™</a:t>
            </a:r>
            <a:endParaRPr lang="en-US" sz="2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57F3F2-A9D5-3CB5-AA26-CC9DEB0AE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614" y="885931"/>
            <a:ext cx="6999185" cy="55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59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9A1FA-4E85-F85D-1E45-93C273253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2C14071-DB08-460A-A8C9-EED883A7BD7F}"/>
              </a:ext>
            </a:extLst>
          </p:cNvPr>
          <p:cNvSpPr txBox="1">
            <a:spLocks/>
          </p:cNvSpPr>
          <p:nvPr/>
        </p:nvSpPr>
        <p:spPr>
          <a:xfrm>
            <a:off x="482063" y="2313219"/>
            <a:ext cx="4064301" cy="24386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indent="-179705">
              <a:spcAft>
                <a:spcPts val="195"/>
              </a:spcAft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Lato"/>
              </a:rPr>
              <a:t>Designed for wider, thicker temple frames</a:t>
            </a:r>
          </a:p>
          <a:p>
            <a:pPr marL="179705" indent="-179705">
              <a:spcAft>
                <a:spcPts val="195"/>
              </a:spcAft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Lato"/>
              </a:rPr>
              <a:t>Secure, non-damaging grip for premium eyewear</a:t>
            </a:r>
          </a:p>
          <a:p>
            <a:pPr marL="179705" indent="-179705">
              <a:spcAft>
                <a:spcPts val="195"/>
              </a:spcAft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Lato"/>
              </a:rPr>
              <a:t>Mechanical locking system helps reduce unauthorized removal</a:t>
            </a:r>
          </a:p>
          <a:p>
            <a:pPr marL="179705" indent="-179705">
              <a:spcAft>
                <a:spcPts val="195"/>
              </a:spcAft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Lato"/>
              </a:rPr>
              <a:t>Strong visual deterrent at the shelf</a:t>
            </a:r>
          </a:p>
          <a:p>
            <a:pPr marL="179705" indent="-179705">
              <a:spcAft>
                <a:spcPts val="195"/>
              </a:spcAft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Lato"/>
              </a:rPr>
              <a:t>Easy, controlled application and removal with dedicated tool</a:t>
            </a:r>
          </a:p>
          <a:p>
            <a:pPr marL="179705" indent="-179705">
              <a:spcAft>
                <a:spcPts val="195"/>
              </a:spcAft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Lato"/>
              </a:rPr>
              <a:t>Maintains open merchandising without bulky lockboxes</a:t>
            </a:r>
            <a:endParaRPr lang="en-US" sz="160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37D0B036-E5C1-EF1C-DCC6-A6950D4D0EBE}"/>
              </a:ext>
            </a:extLst>
          </p:cNvPr>
          <p:cNvSpPr txBox="1">
            <a:spLocks/>
          </p:cNvSpPr>
          <p:nvPr/>
        </p:nvSpPr>
        <p:spPr>
          <a:xfrm>
            <a:off x="480141" y="2044240"/>
            <a:ext cx="2684298" cy="2893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accent2"/>
                </a:solidFill>
              </a:rPr>
              <a:t>Key Benefits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4CD9E008-72EC-6F29-B59D-08B96378EA32}"/>
              </a:ext>
            </a:extLst>
          </p:cNvPr>
          <p:cNvSpPr txBox="1">
            <a:spLocks/>
          </p:cNvSpPr>
          <p:nvPr/>
        </p:nvSpPr>
        <p:spPr>
          <a:xfrm>
            <a:off x="480141" y="822432"/>
            <a:ext cx="5561966" cy="7597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LUXEYE™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E7CC094-4487-AA5F-1CA8-735417150FA1}"/>
              </a:ext>
            </a:extLst>
          </p:cNvPr>
          <p:cNvSpPr txBox="1">
            <a:spLocks/>
          </p:cNvSpPr>
          <p:nvPr/>
        </p:nvSpPr>
        <p:spPr>
          <a:xfrm>
            <a:off x="480141" y="1193732"/>
            <a:ext cx="5561966" cy="6164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8595B"/>
                </a:solidFill>
                <a:latin typeface="Lato"/>
                <a:ea typeface="Lato"/>
                <a:cs typeface="Lato"/>
              </a:rPr>
              <a:t>PRECISION SECURITY FOR HIGH-VALUE EYEWEAR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F177AC-C28B-BA4B-334D-8AC6BEBF7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92"/>
          <a:stretch>
            <a:fillRect/>
          </a:stretch>
        </p:blipFill>
        <p:spPr>
          <a:xfrm>
            <a:off x="5668093" y="1503929"/>
            <a:ext cx="6401262" cy="474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05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46AC3-0F38-0B5F-7E4D-BE8EB23AF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F82FE-BF59-CD87-9CE7-A8122DF4A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0000"/>
                </a:solidFill>
                <a:latin typeface="Lato"/>
                <a:ea typeface="Lato"/>
                <a:cs typeface="Lato"/>
              </a:rPr>
              <a:t>AM SYSTEMS WITH RFID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EC2642-C213-79D6-9484-33767C1FEA92}"/>
              </a:ext>
            </a:extLst>
          </p:cNvPr>
          <p:cNvSpPr/>
          <p:nvPr/>
        </p:nvSpPr>
        <p:spPr>
          <a:xfrm>
            <a:off x="366486" y="822432"/>
            <a:ext cx="5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white rectangular object with a glass panel&#10;&#10;AI-generated content may be incorrect.">
            <a:extLst>
              <a:ext uri="{FF2B5EF4-FFF2-40B4-BE49-F238E27FC236}">
                <a16:creationId xmlns:a16="http://schemas.microsoft.com/office/drawing/2014/main" id="{5EB7A2E9-3941-EA9B-5A82-F5D2AC2DD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970" y="1214115"/>
            <a:ext cx="2214518" cy="5319076"/>
          </a:xfrm>
          <a:prstGeom prst="rect">
            <a:avLst/>
          </a:prstGeom>
        </p:spPr>
      </p:pic>
      <p:pic>
        <p:nvPicPr>
          <p:cNvPr id="5" name="Picture 4" descr="A long rectangular object with a black background&#10;&#10;AI-generated content may be incorrect.">
            <a:extLst>
              <a:ext uri="{FF2B5EF4-FFF2-40B4-BE49-F238E27FC236}">
                <a16:creationId xmlns:a16="http://schemas.microsoft.com/office/drawing/2014/main" id="{0D5799FA-956E-FF70-E340-09003E9F9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0921" y="1128432"/>
            <a:ext cx="4405280" cy="5691835"/>
          </a:xfrm>
          <a:prstGeom prst="rect">
            <a:avLst/>
          </a:prstGeom>
        </p:spPr>
      </p:pic>
      <p:pic>
        <p:nvPicPr>
          <p:cNvPr id="6" name="SAM2CAM-SAMDCAM Video Footage 1">
            <a:hlinkClick r:id="" action="ppaction://media"/>
            <a:extLst>
              <a:ext uri="{FF2B5EF4-FFF2-40B4-BE49-F238E27FC236}">
                <a16:creationId xmlns:a16="http://schemas.microsoft.com/office/drawing/2014/main" id="{3DA824AD-905F-2E01-C03F-765D07674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6057" y="1907761"/>
            <a:ext cx="6785362" cy="38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7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F594E-6DDB-555D-7675-DCAEFBABA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9D14C03-6FA1-268F-A45D-0788A06727E6}"/>
              </a:ext>
            </a:extLst>
          </p:cNvPr>
          <p:cNvSpPr txBox="1">
            <a:spLocks/>
          </p:cNvSpPr>
          <p:nvPr/>
        </p:nvSpPr>
        <p:spPr>
          <a:xfrm>
            <a:off x="595157" y="3001146"/>
            <a:ext cx="4656243" cy="137708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000" b="1">
                <a:solidFill>
                  <a:schemeClr val="tx2"/>
                </a:solidFill>
              </a:rPr>
              <a:t>From Insight to Action:</a:t>
            </a:r>
            <a:br>
              <a:rPr lang="en-US" sz="3000" b="1">
                <a:solidFill>
                  <a:schemeClr val="tx2"/>
                </a:solidFill>
              </a:rPr>
            </a:br>
            <a:r>
              <a:rPr lang="en-US" sz="3000" b="1">
                <a:solidFill>
                  <a:schemeClr val="tx2"/>
                </a:solidFill>
              </a:rPr>
              <a:t>AI Tools for Asset Protection Professionals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Lato"/>
              <a:ea typeface="+mj-ea"/>
              <a:cs typeface="+mj-cs"/>
            </a:endParaRPr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5E13F282-DF7B-8871-232F-FE329729F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7" y="841216"/>
            <a:ext cx="3468843" cy="8585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0144CE-CE89-206E-BA77-58442C0549C3}"/>
              </a:ext>
            </a:extLst>
          </p:cNvPr>
          <p:cNvSpPr/>
          <p:nvPr/>
        </p:nvSpPr>
        <p:spPr>
          <a:xfrm>
            <a:off x="366487" y="2672999"/>
            <a:ext cx="54000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70DC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DE8BFD-791F-7A26-C99D-DEB474CCD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6201" y="380999"/>
            <a:ext cx="6591299" cy="65912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76227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450285" flipH="1">
            <a:off x="-2768898" y="4006113"/>
            <a:ext cx="5375786" cy="4623176"/>
          </a:xfrm>
          <a:custGeom>
            <a:avLst/>
            <a:gdLst/>
            <a:ahLst/>
            <a:cxnLst/>
            <a:rect l="l" t="t" r="r" b="b"/>
            <a:pathLst>
              <a:path w="8063679" h="6934764">
                <a:moveTo>
                  <a:pt x="8063678" y="0"/>
                </a:moveTo>
                <a:lnTo>
                  <a:pt x="0" y="0"/>
                </a:lnTo>
                <a:lnTo>
                  <a:pt x="0" y="6934764"/>
                </a:lnTo>
                <a:lnTo>
                  <a:pt x="8063678" y="6934764"/>
                </a:lnTo>
                <a:lnTo>
                  <a:pt x="806367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4214711">
            <a:off x="7272748" y="-1923033"/>
            <a:ext cx="5968001" cy="5132480"/>
          </a:xfrm>
          <a:custGeom>
            <a:avLst/>
            <a:gdLst/>
            <a:ahLst/>
            <a:cxnLst/>
            <a:rect l="l" t="t" r="r" b="b"/>
            <a:pathLst>
              <a:path w="8952001" h="7698720">
                <a:moveTo>
                  <a:pt x="0" y="0"/>
                </a:moveTo>
                <a:lnTo>
                  <a:pt x="8952000" y="0"/>
                </a:lnTo>
                <a:lnTo>
                  <a:pt x="8952000" y="7698721"/>
                </a:lnTo>
                <a:lnTo>
                  <a:pt x="0" y="76987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4645717" y="4265362"/>
            <a:ext cx="1001528" cy="49345"/>
            <a:chOff x="0" y="0"/>
            <a:chExt cx="1288820" cy="63500"/>
          </a:xfrm>
        </p:grpSpPr>
        <p:sp>
          <p:nvSpPr>
            <p:cNvPr id="5" name="Freeform 5"/>
            <p:cNvSpPr/>
            <p:nvPr/>
          </p:nvSpPr>
          <p:spPr>
            <a:xfrm>
              <a:off x="31750" y="0"/>
              <a:ext cx="1225296" cy="63500"/>
            </a:xfrm>
            <a:custGeom>
              <a:avLst/>
              <a:gdLst/>
              <a:ahLst/>
              <a:cxnLst/>
              <a:rect l="l" t="t" r="r" b="b"/>
              <a:pathLst>
                <a:path w="1225296" h="63500">
                  <a:moveTo>
                    <a:pt x="0" y="0"/>
                  </a:moveTo>
                  <a:lnTo>
                    <a:pt x="1225296" y="0"/>
                  </a:lnTo>
                  <a:lnTo>
                    <a:pt x="1225296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42924" y="4264612"/>
            <a:ext cx="1001528" cy="49345"/>
            <a:chOff x="0" y="0"/>
            <a:chExt cx="1288820" cy="63500"/>
          </a:xfrm>
        </p:grpSpPr>
        <p:sp>
          <p:nvSpPr>
            <p:cNvPr id="7" name="Freeform 7"/>
            <p:cNvSpPr/>
            <p:nvPr/>
          </p:nvSpPr>
          <p:spPr>
            <a:xfrm>
              <a:off x="31750" y="0"/>
              <a:ext cx="1225296" cy="63500"/>
            </a:xfrm>
            <a:custGeom>
              <a:avLst/>
              <a:gdLst/>
              <a:ahLst/>
              <a:cxnLst/>
              <a:rect l="l" t="t" r="r" b="b"/>
              <a:pathLst>
                <a:path w="1225296" h="63500">
                  <a:moveTo>
                    <a:pt x="0" y="0"/>
                  </a:moveTo>
                  <a:lnTo>
                    <a:pt x="1225296" y="0"/>
                  </a:lnTo>
                  <a:lnTo>
                    <a:pt x="1225296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21479" y="5638717"/>
            <a:ext cx="1001528" cy="49345"/>
            <a:chOff x="0" y="0"/>
            <a:chExt cx="1288820" cy="63500"/>
          </a:xfrm>
        </p:grpSpPr>
        <p:sp>
          <p:nvSpPr>
            <p:cNvPr id="9" name="Freeform 9"/>
            <p:cNvSpPr/>
            <p:nvPr/>
          </p:nvSpPr>
          <p:spPr>
            <a:xfrm>
              <a:off x="31750" y="0"/>
              <a:ext cx="1225296" cy="63500"/>
            </a:xfrm>
            <a:custGeom>
              <a:avLst/>
              <a:gdLst/>
              <a:ahLst/>
              <a:cxnLst/>
              <a:rect l="l" t="t" r="r" b="b"/>
              <a:pathLst>
                <a:path w="1225296" h="63500">
                  <a:moveTo>
                    <a:pt x="0" y="0"/>
                  </a:moveTo>
                  <a:lnTo>
                    <a:pt x="1225296" y="0"/>
                  </a:lnTo>
                  <a:lnTo>
                    <a:pt x="1225296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 rot="-1895311">
            <a:off x="2794201" y="4699663"/>
            <a:ext cx="1001528" cy="49345"/>
            <a:chOff x="0" y="0"/>
            <a:chExt cx="1288820" cy="63500"/>
          </a:xfrm>
        </p:grpSpPr>
        <p:sp>
          <p:nvSpPr>
            <p:cNvPr id="11" name="Freeform 11"/>
            <p:cNvSpPr/>
            <p:nvPr/>
          </p:nvSpPr>
          <p:spPr>
            <a:xfrm>
              <a:off x="31750" y="0"/>
              <a:ext cx="1225296" cy="63500"/>
            </a:xfrm>
            <a:custGeom>
              <a:avLst/>
              <a:gdLst/>
              <a:ahLst/>
              <a:cxnLst/>
              <a:rect l="l" t="t" r="r" b="b"/>
              <a:pathLst>
                <a:path w="1225296" h="63500">
                  <a:moveTo>
                    <a:pt x="0" y="0"/>
                  </a:moveTo>
                  <a:lnTo>
                    <a:pt x="1225296" y="0"/>
                  </a:lnTo>
                  <a:lnTo>
                    <a:pt x="1225296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 rot="1608246">
            <a:off x="2889951" y="5415552"/>
            <a:ext cx="1001528" cy="49345"/>
            <a:chOff x="0" y="0"/>
            <a:chExt cx="1288820" cy="63500"/>
          </a:xfrm>
        </p:grpSpPr>
        <p:sp>
          <p:nvSpPr>
            <p:cNvPr id="13" name="Freeform 13"/>
            <p:cNvSpPr/>
            <p:nvPr/>
          </p:nvSpPr>
          <p:spPr>
            <a:xfrm>
              <a:off x="31750" y="0"/>
              <a:ext cx="1225296" cy="63500"/>
            </a:xfrm>
            <a:custGeom>
              <a:avLst/>
              <a:gdLst/>
              <a:ahLst/>
              <a:cxnLst/>
              <a:rect l="l" t="t" r="r" b="b"/>
              <a:pathLst>
                <a:path w="1225296" h="63500">
                  <a:moveTo>
                    <a:pt x="0" y="0"/>
                  </a:moveTo>
                  <a:lnTo>
                    <a:pt x="1225296" y="0"/>
                  </a:lnTo>
                  <a:lnTo>
                    <a:pt x="1225296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973376" y="4441011"/>
            <a:ext cx="1292981" cy="1644356"/>
          </a:xfrm>
          <a:custGeom>
            <a:avLst/>
            <a:gdLst/>
            <a:ahLst/>
            <a:cxnLst/>
            <a:rect l="l" t="t" r="r" b="b"/>
            <a:pathLst>
              <a:path w="1939472" h="2466534">
                <a:moveTo>
                  <a:pt x="0" y="0"/>
                </a:moveTo>
                <a:lnTo>
                  <a:pt x="1939472" y="0"/>
                </a:lnTo>
                <a:lnTo>
                  <a:pt x="1939472" y="2466534"/>
                </a:lnTo>
                <a:lnTo>
                  <a:pt x="0" y="24665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>
            <a:off x="3625951" y="3572963"/>
            <a:ext cx="1292981" cy="1644356"/>
          </a:xfrm>
          <a:custGeom>
            <a:avLst/>
            <a:gdLst/>
            <a:ahLst/>
            <a:cxnLst/>
            <a:rect l="l" t="t" r="r" b="b"/>
            <a:pathLst>
              <a:path w="1939472" h="2466534">
                <a:moveTo>
                  <a:pt x="0" y="0"/>
                </a:moveTo>
                <a:lnTo>
                  <a:pt x="1939472" y="0"/>
                </a:lnTo>
                <a:lnTo>
                  <a:pt x="1939472" y="2466534"/>
                </a:lnTo>
                <a:lnTo>
                  <a:pt x="0" y="24665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5322243" y="3753396"/>
            <a:ext cx="1644356" cy="1292981"/>
          </a:xfrm>
          <a:custGeom>
            <a:avLst/>
            <a:gdLst/>
            <a:ahLst/>
            <a:cxnLst/>
            <a:rect l="l" t="t" r="r" b="b"/>
            <a:pathLst>
              <a:path w="2466534" h="1939472">
                <a:moveTo>
                  <a:pt x="0" y="0"/>
                </a:moveTo>
                <a:lnTo>
                  <a:pt x="2466534" y="0"/>
                </a:lnTo>
                <a:lnTo>
                  <a:pt x="2466534" y="1939472"/>
                </a:lnTo>
                <a:lnTo>
                  <a:pt x="0" y="19394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3472433" y="5110036"/>
            <a:ext cx="1644356" cy="1292981"/>
          </a:xfrm>
          <a:custGeom>
            <a:avLst/>
            <a:gdLst/>
            <a:ahLst/>
            <a:cxnLst/>
            <a:rect l="l" t="t" r="r" b="b"/>
            <a:pathLst>
              <a:path w="2466534" h="1939472">
                <a:moveTo>
                  <a:pt x="0" y="0"/>
                </a:moveTo>
                <a:lnTo>
                  <a:pt x="2466534" y="0"/>
                </a:lnTo>
                <a:lnTo>
                  <a:pt x="2466534" y="1939472"/>
                </a:lnTo>
                <a:lnTo>
                  <a:pt x="0" y="19394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>
            <a:off x="5294127" y="5110036"/>
            <a:ext cx="1644356" cy="1292981"/>
          </a:xfrm>
          <a:custGeom>
            <a:avLst/>
            <a:gdLst/>
            <a:ahLst/>
            <a:cxnLst/>
            <a:rect l="l" t="t" r="r" b="b"/>
            <a:pathLst>
              <a:path w="2466534" h="1939472">
                <a:moveTo>
                  <a:pt x="0" y="0"/>
                </a:moveTo>
                <a:lnTo>
                  <a:pt x="2466534" y="0"/>
                </a:lnTo>
                <a:lnTo>
                  <a:pt x="2466534" y="1939472"/>
                </a:lnTo>
                <a:lnTo>
                  <a:pt x="0" y="19394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19"/>
          <p:cNvSpPr/>
          <p:nvPr/>
        </p:nvSpPr>
        <p:spPr>
          <a:xfrm>
            <a:off x="7504224" y="3572963"/>
            <a:ext cx="1292981" cy="1644356"/>
          </a:xfrm>
          <a:custGeom>
            <a:avLst/>
            <a:gdLst/>
            <a:ahLst/>
            <a:cxnLst/>
            <a:rect l="l" t="t" r="r" b="b"/>
            <a:pathLst>
              <a:path w="1939472" h="2466534">
                <a:moveTo>
                  <a:pt x="0" y="0"/>
                </a:moveTo>
                <a:lnTo>
                  <a:pt x="1939472" y="0"/>
                </a:lnTo>
                <a:lnTo>
                  <a:pt x="1939472" y="2466534"/>
                </a:lnTo>
                <a:lnTo>
                  <a:pt x="0" y="24665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20"/>
          <p:cNvSpPr/>
          <p:nvPr/>
        </p:nvSpPr>
        <p:spPr>
          <a:xfrm>
            <a:off x="8904521" y="3888428"/>
            <a:ext cx="1157949" cy="1157949"/>
          </a:xfrm>
          <a:custGeom>
            <a:avLst/>
            <a:gdLst/>
            <a:ahLst/>
            <a:cxnLst/>
            <a:rect l="l" t="t" r="r" b="b"/>
            <a:pathLst>
              <a:path w="1736924" h="1736924">
                <a:moveTo>
                  <a:pt x="0" y="0"/>
                </a:moveTo>
                <a:lnTo>
                  <a:pt x="1736924" y="0"/>
                </a:lnTo>
                <a:lnTo>
                  <a:pt x="1736924" y="1736924"/>
                </a:lnTo>
                <a:lnTo>
                  <a:pt x="0" y="17369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Freeform 21"/>
          <p:cNvSpPr/>
          <p:nvPr/>
        </p:nvSpPr>
        <p:spPr>
          <a:xfrm>
            <a:off x="8193641" y="5059755"/>
            <a:ext cx="1157949" cy="1025612"/>
          </a:xfrm>
          <a:custGeom>
            <a:avLst/>
            <a:gdLst/>
            <a:ahLst/>
            <a:cxnLst/>
            <a:rect l="l" t="t" r="r" b="b"/>
            <a:pathLst>
              <a:path w="1736924" h="1538418">
                <a:moveTo>
                  <a:pt x="0" y="0"/>
                </a:moveTo>
                <a:lnTo>
                  <a:pt x="1736924" y="0"/>
                </a:lnTo>
                <a:lnTo>
                  <a:pt x="1736924" y="1538418"/>
                </a:lnTo>
                <a:lnTo>
                  <a:pt x="0" y="15384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TextBox 22"/>
          <p:cNvSpPr txBox="1"/>
          <p:nvPr/>
        </p:nvSpPr>
        <p:spPr>
          <a:xfrm>
            <a:off x="2178579" y="4945432"/>
            <a:ext cx="630255" cy="30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1884" b="1">
                <a:solidFill>
                  <a:srgbClr val="FFFFFF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Data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618126" y="4020976"/>
            <a:ext cx="1133917" cy="49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</a:pPr>
            <a:r>
              <a:rPr lang="en-US" sz="1429" b="1">
                <a:solidFill>
                  <a:srgbClr val="FFFFFF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Training</a:t>
            </a:r>
          </a:p>
          <a:p>
            <a:pPr algn="ctr">
              <a:lnSpc>
                <a:spcPts val="2001"/>
              </a:lnSpc>
            </a:pPr>
            <a:r>
              <a:rPr lang="en-US" sz="1429" b="1">
                <a:solidFill>
                  <a:srgbClr val="FFFFFF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Data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824005" y="5395081"/>
            <a:ext cx="1133917" cy="49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</a:pPr>
            <a:r>
              <a:rPr lang="en-US" sz="1429" b="1">
                <a:solidFill>
                  <a:srgbClr val="FFFFFF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Testing</a:t>
            </a:r>
          </a:p>
          <a:p>
            <a:pPr algn="ctr">
              <a:lnSpc>
                <a:spcPts val="2001"/>
              </a:lnSpc>
            </a:pPr>
            <a:r>
              <a:rPr lang="en-US" sz="1429" b="1">
                <a:solidFill>
                  <a:srgbClr val="FFFFFF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Data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684386" y="4070486"/>
            <a:ext cx="1133917" cy="49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</a:pPr>
            <a:r>
              <a:rPr lang="en-US" sz="1429" b="1">
                <a:solidFill>
                  <a:srgbClr val="FFFFFF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To build the system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647244" y="5335289"/>
            <a:ext cx="1133917" cy="63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9"/>
              </a:lnSpc>
            </a:pPr>
            <a:r>
              <a:rPr lang="en-US" sz="1220" b="1">
                <a:solidFill>
                  <a:srgbClr val="FFFFFF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To check the correctness of the system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465156" y="4166200"/>
            <a:ext cx="1133917" cy="23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</a:pPr>
            <a:r>
              <a:rPr lang="en-US" sz="1429" b="1">
                <a:solidFill>
                  <a:srgbClr val="FFFFFF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Doc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861594" y="4147821"/>
            <a:ext cx="1133917" cy="23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</a:pPr>
            <a:r>
              <a:rPr lang="en-US" sz="1429" b="1">
                <a:solidFill>
                  <a:srgbClr val="FFFFFF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Chat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193641" y="5406580"/>
            <a:ext cx="1133917" cy="23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</a:pPr>
            <a:r>
              <a:rPr lang="en-US" sz="1429" b="1">
                <a:solidFill>
                  <a:srgbClr val="FFFFFF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Image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85800" y="533400"/>
            <a:ext cx="5459157" cy="721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4"/>
              </a:lnSpc>
              <a:spcBef>
                <a:spcPct val="0"/>
              </a:spcBef>
            </a:pPr>
            <a:r>
              <a:rPr lang="en-US" sz="4267" b="1">
                <a:solidFill>
                  <a:srgbClr val="3A3E46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HOW IT WORKS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85800" y="1258720"/>
            <a:ext cx="6276410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5"/>
              </a:lnSpc>
            </a:pPr>
            <a:r>
              <a:rPr lang="en-US" sz="4267" b="1">
                <a:solidFill>
                  <a:srgbClr val="3A3E46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Generative AI</a:t>
            </a:r>
          </a:p>
          <a:p>
            <a:pPr>
              <a:lnSpc>
                <a:spcPts val="3365"/>
              </a:lnSpc>
            </a:pPr>
            <a:r>
              <a:rPr lang="en-US" sz="3267" b="1">
                <a:solidFill>
                  <a:srgbClr val="3A3E46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(admittedly oversimplified)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6679673" y="363672"/>
            <a:ext cx="4911609" cy="2184701"/>
            <a:chOff x="0" y="0"/>
            <a:chExt cx="1940389" cy="86309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940389" cy="863092"/>
            </a:xfrm>
            <a:custGeom>
              <a:avLst/>
              <a:gdLst/>
              <a:ahLst/>
              <a:cxnLst/>
              <a:rect l="l" t="t" r="r" b="b"/>
              <a:pathLst>
                <a:path w="1940389" h="863092">
                  <a:moveTo>
                    <a:pt x="27322" y="0"/>
                  </a:moveTo>
                  <a:lnTo>
                    <a:pt x="1913067" y="0"/>
                  </a:lnTo>
                  <a:cubicBezTo>
                    <a:pt x="1928156" y="0"/>
                    <a:pt x="1940389" y="12232"/>
                    <a:pt x="1940389" y="27322"/>
                  </a:cubicBezTo>
                  <a:lnTo>
                    <a:pt x="1940389" y="835770"/>
                  </a:lnTo>
                  <a:cubicBezTo>
                    <a:pt x="1940389" y="843016"/>
                    <a:pt x="1937510" y="849966"/>
                    <a:pt x="1932386" y="855089"/>
                  </a:cubicBezTo>
                  <a:cubicBezTo>
                    <a:pt x="1927262" y="860213"/>
                    <a:pt x="1920313" y="863092"/>
                    <a:pt x="1913067" y="863092"/>
                  </a:cubicBezTo>
                  <a:lnTo>
                    <a:pt x="27322" y="863092"/>
                  </a:lnTo>
                  <a:cubicBezTo>
                    <a:pt x="12232" y="863092"/>
                    <a:pt x="0" y="850859"/>
                    <a:pt x="0" y="835770"/>
                  </a:cubicBezTo>
                  <a:lnTo>
                    <a:pt x="0" y="27322"/>
                  </a:lnTo>
                  <a:cubicBezTo>
                    <a:pt x="0" y="12232"/>
                    <a:pt x="12232" y="0"/>
                    <a:pt x="27322" y="0"/>
                  </a:cubicBezTo>
                  <a:close/>
                </a:path>
              </a:pathLst>
            </a:custGeom>
            <a:solidFill>
              <a:srgbClr val="78BAC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66675"/>
              <a:ext cx="1940389" cy="9297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7030819" y="481660"/>
            <a:ext cx="4338662" cy="188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7"/>
              </a:lnSpc>
            </a:pPr>
            <a:r>
              <a:rPr lang="en-US" sz="2133" b="1">
                <a:solidFill>
                  <a:srgbClr val="FFFFFF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It might make mistakes or “hallucinate” based on the limitations of its process, but the output still might look like what you wanted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708207" y="6440065"/>
            <a:ext cx="4665088" cy="15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05"/>
              </a:lnSpc>
            </a:pPr>
            <a:r>
              <a:rPr lang="en-US" sz="932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Source: An introduction to Generative AI | Cori Faklaris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36422" y="2946603"/>
            <a:ext cx="9719156" cy="350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8"/>
              </a:lnSpc>
            </a:pPr>
            <a:r>
              <a:rPr lang="en-US" sz="2141" b="1" err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TedChiang’s</a:t>
            </a:r>
            <a:r>
              <a:rPr lang="en-US" sz="2141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 analogy = “unreliable photocopier” or a “blurry JPEG”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rolTek Colours">
      <a:dk1>
        <a:sysClr val="windowText" lastClr="000000"/>
      </a:dk1>
      <a:lt1>
        <a:sysClr val="window" lastClr="FFFFFF"/>
      </a:lt1>
      <a:dk2>
        <a:srgbClr val="00305F"/>
      </a:dk2>
      <a:lt2>
        <a:srgbClr val="4E7697"/>
      </a:lt2>
      <a:accent1>
        <a:srgbClr val="58595B"/>
      </a:accent1>
      <a:accent2>
        <a:srgbClr val="0B78AF"/>
      </a:accent2>
      <a:accent3>
        <a:srgbClr val="6CB444"/>
      </a:accent3>
      <a:accent4>
        <a:srgbClr val="F68A35"/>
      </a:accent4>
      <a:accent5>
        <a:srgbClr val="00305F"/>
      </a:accent5>
      <a:accent6>
        <a:srgbClr val="4E7697"/>
      </a:accent6>
      <a:hlink>
        <a:srgbClr val="0563C1"/>
      </a:hlink>
      <a:folHlink>
        <a:srgbClr val="954F72"/>
      </a:folHlink>
    </a:clrScheme>
    <a:fontScheme name="ControlTek Fonts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ontrolTek Colours">
      <a:dk1>
        <a:sysClr val="windowText" lastClr="000000"/>
      </a:dk1>
      <a:lt1>
        <a:sysClr val="window" lastClr="FFFFFF"/>
      </a:lt1>
      <a:dk2>
        <a:srgbClr val="00305F"/>
      </a:dk2>
      <a:lt2>
        <a:srgbClr val="4E7697"/>
      </a:lt2>
      <a:accent1>
        <a:srgbClr val="58595B"/>
      </a:accent1>
      <a:accent2>
        <a:srgbClr val="0B78AF"/>
      </a:accent2>
      <a:accent3>
        <a:srgbClr val="6CB444"/>
      </a:accent3>
      <a:accent4>
        <a:srgbClr val="F68A35"/>
      </a:accent4>
      <a:accent5>
        <a:srgbClr val="00305F"/>
      </a:accent5>
      <a:accent6>
        <a:srgbClr val="4E7697"/>
      </a:accent6>
      <a:hlink>
        <a:srgbClr val="0563C1"/>
      </a:hlink>
      <a:folHlink>
        <a:srgbClr val="954F72"/>
      </a:folHlink>
    </a:clrScheme>
    <a:fontScheme name="ControlTek Fonts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การออกแบบที่กำหนดเอง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 algn="l">
          <a:defRPr sz="8800" b="1" dirty="0">
            <a:solidFill>
              <a:schemeClr val="bg1"/>
            </a:solidFill>
            <a:latin typeface="Century Gothic" panose="020B0502020202020204" pitchFamily="34" charset="0"/>
            <a:ea typeface="Lato Black" charset="0"/>
            <a:cs typeface="Lato Black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4cc62d-d804-4977-84de-fe6a64ca868f" xsi:nil="true"/>
    <Thumbnail xmlns="f7de3ca5-1330-4daf-aeb6-1276dd823c3d" xsi:nil="true"/>
    <lcf76f155ced4ddcb4097134ff3c332f xmlns="f7de3ca5-1330-4daf-aeb6-1276dd823c3d">
      <Terms xmlns="http://schemas.microsoft.com/office/infopath/2007/PartnerControls"/>
    </lcf76f155ced4ddcb4097134ff3c332f>
    <Notes xmlns="f7de3ca5-1330-4daf-aeb6-1276dd823c3d" xsi:nil="true"/>
    <LikesCount xmlns="http://schemas.microsoft.com/sharepoint/v3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RatedBy xmlns="http://schemas.microsoft.com/sharepoint/v3">
      <UserInfo>
        <DisplayName/>
        <AccountId xsi:nil="true"/>
        <AccountType/>
      </UserInfo>
    </RatedBy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8CAD3AC2BF7740BED58E189CBE7871" ma:contentTypeVersion="27" ma:contentTypeDescription="Create a new document." ma:contentTypeScope="" ma:versionID="da675c46aa43c3a7588a287a0fbb6029">
  <xsd:schema xmlns:xsd="http://www.w3.org/2001/XMLSchema" xmlns:xs="http://www.w3.org/2001/XMLSchema" xmlns:p="http://schemas.microsoft.com/office/2006/metadata/properties" xmlns:ns1="http://schemas.microsoft.com/sharepoint/v3" xmlns:ns2="f7de3ca5-1330-4daf-aeb6-1276dd823c3d" xmlns:ns3="a14cc62d-d804-4977-84de-fe6a64ca868f" targetNamespace="http://schemas.microsoft.com/office/2006/metadata/properties" ma:root="true" ma:fieldsID="9752f112aee9f372ee8cbc93b476ac55" ns1:_="" ns2:_="" ns3:_="">
    <xsd:import namespace="http://schemas.microsoft.com/sharepoint/v3"/>
    <xsd:import namespace="f7de3ca5-1330-4daf-aeb6-1276dd823c3d"/>
    <xsd:import namespace="a14cc62d-d804-4977-84de-fe6a64ca86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Notes" minOccurs="0"/>
                <xsd:element ref="ns2:Thumbnail" minOccurs="0"/>
                <xsd:element ref="ns2:MediaServiceObjectDetectorVersions" minOccurs="0"/>
                <xsd:element ref="ns2:MediaServiceSearchProperties" minOccurs="0"/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28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29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30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31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32" nillable="true" ma:displayName="Number of Likes" ma:internalName="LikesCount">
      <xsd:simpleType>
        <xsd:restriction base="dms:Unknown"/>
      </xsd:simpleType>
    </xsd:element>
    <xsd:element name="LikedBy" ma:index="33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de3ca5-1330-4daf-aeb6-1276dd823c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b452baf-1639-4aae-84a6-e9ca059cee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otes" ma:index="24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Thumbnail" ma:index="25" nillable="true" ma:displayName="Thumbnail" ma:format="Thumbnail" ma:internalName="Thumbnail">
      <xsd:simpleType>
        <xsd:restriction base="dms:Unknown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4cc62d-d804-4977-84de-fe6a64ca868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18885af-b440-44f9-9301-64f88c78cbf7}" ma:internalName="TaxCatchAll" ma:showField="CatchAllData" ma:web="a14cc62d-d804-4977-84de-fe6a64ca86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842504-553F-41A6-BCD7-A6C064C821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575926-6902-4822-A8C3-F8E1BD8F0F19}">
  <ds:schemaRefs>
    <ds:schemaRef ds:uri="a14cc62d-d804-4977-84de-fe6a64ca868f"/>
    <ds:schemaRef ds:uri="f7de3ca5-1330-4daf-aeb6-1276dd823c3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21812E8-A9EC-4AE7-B01D-AB0189F51548}">
  <ds:schemaRefs>
    <ds:schemaRef ds:uri="a14cc62d-d804-4977-84de-fe6a64ca868f"/>
    <ds:schemaRef ds:uri="f7de3ca5-1330-4daf-aeb6-1276dd823c3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15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Office Theme</vt:lpstr>
      <vt:lpstr>การออกแบบที่กำหนดเอง</vt:lpstr>
      <vt:lpstr>PowerPoint Presentation</vt:lpstr>
      <vt:lpstr>PowerPoint Presentation</vt:lpstr>
      <vt:lpstr>EYEWEAR PROTECTION FOR ESSILOR LUXOTTICA</vt:lpstr>
      <vt:lpstr>DESIGN THINKING METHOD IN ACTION…RAPID PROTOTYPING DEVELOPMENT OF THE NEW EYEWEAR TAG FOR ESSILOR LUXOTTICA </vt:lpstr>
      <vt:lpstr>INTRODUCING LUXEYE™</vt:lpstr>
      <vt:lpstr>PowerPoint Presentation</vt:lpstr>
      <vt:lpstr>AM SYSTEMS WITH RFID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Boston Hubbard | CONTROLTEK</dc:creator>
  <cp:revision>54</cp:revision>
  <dcterms:created xsi:type="dcterms:W3CDTF">2023-03-21T16:23:29Z</dcterms:created>
  <dcterms:modified xsi:type="dcterms:W3CDTF">2026-05-12T14:28:45Z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0x010100128CAD3AC2BF7740BED58E189CBE7871</vt:lpwstr>
  </property>
  <property fmtid="{D5CDD505-2E9C-101B-9397-08002B2CF9AE}" pid="3" name="MediaServiceImageTags">
    <vt:lpwstr/>
  </property>
</Properties>
</file>